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5" r:id="rId3"/>
    <p:sldId id="282" r:id="rId4"/>
    <p:sldId id="274" r:id="rId5"/>
    <p:sldId id="279" r:id="rId6"/>
    <p:sldId id="277" r:id="rId7"/>
    <p:sldId id="283" r:id="rId8"/>
    <p:sldId id="280" r:id="rId9"/>
    <p:sldId id="278" r:id="rId10"/>
    <p:sldId id="285" r:id="rId11"/>
    <p:sldId id="281" r:id="rId12"/>
    <p:sldId id="284" r:id="rId13"/>
    <p:sldId id="264" r:id="rId14"/>
  </p:sldIdLst>
  <p:sldSz cx="12192000" cy="6858000"/>
  <p:notesSz cx="6797675" cy="9926638"/>
  <p:defaultTextStyle>
    <a:defPPr>
      <a:defRPr lang="en-US"/>
    </a:defPPr>
    <a:lvl1pPr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68313" indent="-111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38213" indent="-238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408113" indent="-365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78013" indent="-492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79DDE7"/>
    <a:srgbClr val="5CD5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86"/>
  </p:normalViewPr>
  <p:slideViewPr>
    <p:cSldViewPr snapToGrid="0" snapToObjects="1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6A269-830B-4AC6-8748-26B1E4211C11}" type="datetimeFigureOut">
              <a:rPr lang="lv-LV" smtClean="0"/>
              <a:t>23.04.2019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A033D-D44D-4700-91FE-AD5100B1CC4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9068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29333F8-38A1-48DB-A1DC-FE344AB2B831}" type="datetimeFigureOut">
              <a:rPr lang="lv-LV" altLang="lv-LV"/>
              <a:pPr>
                <a:defRPr/>
              </a:pPr>
              <a:t>23.04.2019</a:t>
            </a:fld>
            <a:endParaRPr lang="lv-LV" alt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ADF324E-E36F-41AF-B31A-F16404ACCCA5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4716687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4206932" y="0"/>
            <a:ext cx="3778135" cy="4168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3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A446A5C9-D32C-4E6A-BC63-97E90DB4900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3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CBF5086E-76AF-4FFC-85B4-6D800B84298D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4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3"/>
            <a:ext cx="39624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F6679B12-151F-434F-9695-FF13CCF98999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4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3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3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6"/>
            <a:ext cx="3860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6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F519518B-1222-458A-AA6B-46CA83C40034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4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50F680B1-42A1-4132-A7BC-43703DFA79BB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678C8EF4-4038-4E18-B93A-0356BFD6643D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1" y="272978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7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1" y="1435122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363681D7-0D7A-4DB5-AE49-CA0639D94FDC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 bwMode="auto">
          <a:xfrm>
            <a:off x="4206932" y="0"/>
            <a:ext cx="3778135" cy="4168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31A0418-7753-479B-A39C-D8DB1D8E7999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</p:sldLayoutIdLst>
  <p:hf sldNum="0"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GWT_yXR2_s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Virtuālo asistentu koplietošanas pakalpojums valsts pārvaldes </a:t>
            </a:r>
            <a:r>
              <a:rPr lang="en-GB" dirty="0"/>
              <a:t/>
            </a:r>
            <a:br>
              <a:rPr lang="en-GB" dirty="0"/>
            </a:br>
            <a:r>
              <a:rPr lang="lv-LV" dirty="0"/>
              <a:t>valodu tehnoloģiju platformā Hugo.lv</a:t>
            </a:r>
            <a:endParaRPr lang="en-US" dirty="0"/>
          </a:p>
        </p:txBody>
      </p:sp>
      <p:sp>
        <p:nvSpPr>
          <p:cNvPr id="11267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14400" y="5303838"/>
            <a:ext cx="10363200" cy="914400"/>
          </a:xfrm>
        </p:spPr>
        <p:txBody>
          <a:bodyPr/>
          <a:lstStyle/>
          <a:p>
            <a:r>
              <a:rPr lang="lv-LV" dirty="0"/>
              <a:t>Jānis Ziediņš</a:t>
            </a:r>
          </a:p>
          <a:p>
            <a:endParaRPr lang="lv-LV" altLang="lv-LV" dirty="0"/>
          </a:p>
        </p:txBody>
      </p:sp>
      <p:sp>
        <p:nvSpPr>
          <p:cNvPr id="11268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lv-LV" altLang="lv-LV" dirty="0"/>
              <a:t>Rīga, </a:t>
            </a:r>
            <a:r>
              <a:rPr lang="en-GB" altLang="lv-LV" dirty="0"/>
              <a:t>23.04.2019</a:t>
            </a:r>
            <a:r>
              <a:rPr lang="lv-LV" altLang="lv-LV" dirty="0"/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E6A7D-B2D0-41C8-B729-E408FE0E8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Arhitektūra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4EC8B-629A-455C-A331-C5B2601C1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9C5E-5986-43FD-8860-23BDCCAE73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543EDA-EB07-4DF3-AED8-A7423B9F5E0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01F75C5-C5E3-4984-B0FE-598DFD00090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0028" y="1052257"/>
            <a:ext cx="9262372" cy="57742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086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02B06-8E04-4359-AE61-9EF7FDC5A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Virtuālo</a:t>
            </a:r>
            <a:r>
              <a:rPr lang="en-GB" dirty="0"/>
              <a:t> </a:t>
            </a:r>
            <a:r>
              <a:rPr lang="en-GB" dirty="0" err="1"/>
              <a:t>asistentu</a:t>
            </a:r>
            <a:r>
              <a:rPr lang="en-GB" dirty="0"/>
              <a:t> </a:t>
            </a:r>
            <a:r>
              <a:rPr lang="en-GB" dirty="0" err="1"/>
              <a:t>veidošana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04F96-A4DA-48AF-9761-C4E75343E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0AD123-4DEA-4953-B259-15BE984015B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E36721-207B-44E4-8075-053BBEA8489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823EADA-EF8C-4142-B8E1-C3448519F6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030" y="1463648"/>
            <a:ext cx="11487970" cy="539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774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2C71C-F353-4DE1-BFCF-F07CFAD9F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DE2938-533A-4F26-998B-9AF54EFC8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651BF2-E191-4393-A034-47F08480E7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2AFBAA-6FFD-420B-BFA8-03A59FBA29E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72069AE-D8C6-4DA3-BAF1-E6D97021BC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8618" y="0"/>
            <a:ext cx="12450618" cy="6848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179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lv-LV" altLang="lv-LV" sz="1800" b="1" dirty="0">
                <a:ea typeface="MS PGothic" pitchFamily="34" charset="-128"/>
              </a:rPr>
              <a:t>PALDIES PAR UZMANĪBU!</a:t>
            </a:r>
          </a:p>
        </p:txBody>
      </p:sp>
      <p:sp>
        <p:nvSpPr>
          <p:cNvPr id="19459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14400" y="5638800"/>
            <a:ext cx="10363200" cy="762000"/>
          </a:xfrm>
        </p:spPr>
        <p:txBody>
          <a:bodyPr>
            <a:normAutofit fontScale="92500" lnSpcReduction="10000"/>
          </a:bodyPr>
          <a:lstStyle/>
          <a:p>
            <a:r>
              <a:rPr lang="lv-LV" altLang="lv-LV" dirty="0">
                <a:ea typeface="MS PGothic" pitchFamily="34" charset="-128"/>
              </a:rPr>
              <a:t>Jānis Ziediņš</a:t>
            </a:r>
          </a:p>
          <a:p>
            <a:r>
              <a:rPr lang="lv-LV" altLang="lv-LV" dirty="0">
                <a:ea typeface="MS PGothic" pitchFamily="34" charset="-128"/>
              </a:rPr>
              <a:t>janis.ziedins@kis.gov.lv</a:t>
            </a:r>
            <a:endParaRPr lang="en-GB" altLang="lv-LV" dirty="0">
              <a:ea typeface="MS PGothic" pitchFamily="34" charset="-128"/>
            </a:endParaRPr>
          </a:p>
          <a:p>
            <a:r>
              <a:rPr lang="en-GB" altLang="lv-LV" dirty="0">
                <a:ea typeface="MS PGothic" pitchFamily="34" charset="-128"/>
              </a:rPr>
              <a:t>67844889</a:t>
            </a:r>
            <a:endParaRPr lang="lv-LV" altLang="lv-LV" dirty="0"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08F0B-9B2B-4C90-9565-C3F768CCD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4BD98-48AB-48FD-9FF8-0537AEFD4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BB32CF-21FF-4BE2-8DFD-5B8F0DA3F3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A540B1-B171-4860-B85E-2BCB7A99C08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4E77F5-5BC0-4047-943F-F5AD5CA03C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51273" y="0"/>
            <a:ext cx="13694546" cy="6858000"/>
          </a:xfrm>
          <a:prstGeom prst="rect">
            <a:avLst/>
          </a:prstGeom>
        </p:spPr>
      </p:pic>
      <p:pic>
        <p:nvPicPr>
          <p:cNvPr id="7" name="Picture 6">
            <a:hlinkClick r:id="rId3"/>
            <a:extLst>
              <a:ext uri="{FF2B5EF4-FFF2-40B4-BE49-F238E27FC236}">
                <a16:creationId xmlns:a16="http://schemas.microsoft.com/office/drawing/2014/main" id="{D47B15CC-6193-4370-A047-FE5190B8B4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51273" y="-64654"/>
            <a:ext cx="136945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771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EB66E-F8D6-44F4-8FE8-142E0ABFB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Valsts</a:t>
            </a:r>
            <a:r>
              <a:rPr lang="en-GB" dirty="0"/>
              <a:t> IKT </a:t>
            </a:r>
            <a:r>
              <a:rPr lang="en-GB" dirty="0" err="1"/>
              <a:t>arhitektūra</a:t>
            </a:r>
            <a:endParaRPr lang="en-GB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C6C3030-5D32-4C5B-A266-CE9C7462DD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073" y="1280938"/>
            <a:ext cx="9310254" cy="4928958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A1961E-C389-4A10-9154-1E5D64CE105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AE0617-66EE-48B8-88AC-7045FF38990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197600" y="6324600"/>
            <a:ext cx="5181600" cy="304800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http://www.varam.gov.lv/lat/darbibas_veidi/e_parv/valsts_ikt_arhitektura/?doc=25467</a:t>
            </a:r>
          </a:p>
        </p:txBody>
      </p:sp>
    </p:spTree>
    <p:extLst>
      <p:ext uri="{BB962C8B-B14F-4D97-AF65-F5344CB8AC3E}">
        <p14:creationId xmlns:p14="http://schemas.microsoft.com/office/powerpoint/2010/main" val="3557984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915DE-1BB7-4D4D-8BE2-F3F32751B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altLang="en-US" dirty="0">
                <a:ea typeface="MS PGothic" panose="020B0600070205080204" pitchFamily="34" charset="-128"/>
              </a:rPr>
              <a:t>«</a:t>
            </a:r>
            <a:r>
              <a:rPr lang="lv-LV" altLang="en-US" dirty="0" err="1">
                <a:ea typeface="MS PGothic" panose="020B0600070205080204" pitchFamily="34" charset="-128"/>
              </a:rPr>
              <a:t>Mašīntulkošana</a:t>
            </a:r>
            <a:r>
              <a:rPr lang="lv-LV" altLang="en-US" dirty="0">
                <a:ea typeface="MS PGothic" panose="020B0600070205080204" pitchFamily="34" charset="-128"/>
              </a:rPr>
              <a:t> 2. kārta»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A289C0-5872-436C-909A-1BAD5E9E33F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A1888A-A6A1-445E-AFD6-B612041F1B2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24EF25-3EA8-4446-9713-CE1E2E318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4400" y="1752600"/>
            <a:ext cx="8128000" cy="4373563"/>
          </a:xfrm>
        </p:spPr>
        <p:txBody>
          <a:bodyPr>
            <a:normAutofit/>
          </a:bodyPr>
          <a:lstStyle/>
          <a:p>
            <a:r>
              <a:rPr lang="lv-LV" altLang="en-US" dirty="0">
                <a:ea typeface="MS PGothic" panose="020B0600070205080204" pitchFamily="34" charset="-128"/>
              </a:rPr>
              <a:t>Projekta īstenotājs:</a:t>
            </a:r>
            <a:r>
              <a:rPr lang="en-GB" altLang="en-US" dirty="0">
                <a:ea typeface="MS PGothic" panose="020B0600070205080204" pitchFamily="34" charset="-128"/>
              </a:rPr>
              <a:t> </a:t>
            </a:r>
            <a:r>
              <a:rPr lang="lv-LV" altLang="en-US" dirty="0">
                <a:ea typeface="MS PGothic" panose="020B0600070205080204" pitchFamily="34" charset="-128"/>
              </a:rPr>
              <a:t>Kultūras informācijas sistēmu centrs</a:t>
            </a:r>
            <a:endParaRPr lang="en-GB" altLang="en-US" dirty="0">
              <a:ea typeface="MS PGothic" panose="020B0600070205080204" pitchFamily="34" charset="-128"/>
            </a:endParaRPr>
          </a:p>
          <a:p>
            <a:endParaRPr lang="en-GB" altLang="en-US" dirty="0">
              <a:ea typeface="MS PGothic" panose="020B0600070205080204" pitchFamily="34" charset="-128"/>
            </a:endParaRPr>
          </a:p>
          <a:p>
            <a:r>
              <a:rPr lang="en-GB" altLang="en-US" dirty="0" err="1">
                <a:ea typeface="MS PGothic" panose="020B0600070205080204" pitchFamily="34" charset="-128"/>
              </a:rPr>
              <a:t>Projekta</a:t>
            </a:r>
            <a:r>
              <a:rPr lang="en-GB" altLang="en-US" dirty="0">
                <a:ea typeface="MS PGothic" panose="020B0600070205080204" pitchFamily="34" charset="-128"/>
              </a:rPr>
              <a:t> </a:t>
            </a:r>
            <a:r>
              <a:rPr lang="en-GB" altLang="en-US" dirty="0" err="1">
                <a:ea typeface="MS PGothic" panose="020B0600070205080204" pitchFamily="34" charset="-128"/>
              </a:rPr>
              <a:t>partneri</a:t>
            </a:r>
            <a:r>
              <a:rPr lang="en-GB" altLang="en-US" dirty="0">
                <a:ea typeface="MS PGothic" panose="020B0600070205080204" pitchFamily="34" charset="-128"/>
              </a:rPr>
              <a:t>: </a:t>
            </a:r>
            <a:r>
              <a:rPr lang="en-GB" altLang="en-US" dirty="0" err="1">
                <a:ea typeface="MS PGothic" panose="020B0600070205080204" pitchFamily="34" charset="-128"/>
              </a:rPr>
              <a:t>Valsts</a:t>
            </a:r>
            <a:r>
              <a:rPr lang="en-GB" altLang="en-US" dirty="0">
                <a:ea typeface="MS PGothic" panose="020B0600070205080204" pitchFamily="34" charset="-128"/>
              </a:rPr>
              <a:t> </a:t>
            </a:r>
            <a:r>
              <a:rPr lang="en-GB" altLang="en-US" dirty="0" err="1">
                <a:ea typeface="MS PGothic" panose="020B0600070205080204" pitchFamily="34" charset="-128"/>
              </a:rPr>
              <a:t>kanceleja</a:t>
            </a:r>
            <a:r>
              <a:rPr lang="en-GB" altLang="en-US" dirty="0">
                <a:ea typeface="MS PGothic" panose="020B0600070205080204" pitchFamily="34" charset="-128"/>
              </a:rPr>
              <a:t>, </a:t>
            </a:r>
            <a:r>
              <a:rPr lang="en-GB" altLang="en-US" dirty="0" err="1">
                <a:ea typeface="MS PGothic" panose="020B0600070205080204" pitchFamily="34" charset="-128"/>
              </a:rPr>
              <a:t>Valsts</a:t>
            </a:r>
            <a:r>
              <a:rPr lang="en-GB" altLang="en-US" dirty="0">
                <a:ea typeface="MS PGothic" panose="020B0600070205080204" pitchFamily="34" charset="-128"/>
              </a:rPr>
              <a:t> re</a:t>
            </a:r>
            <a:r>
              <a:rPr lang="lv-LV" altLang="en-US" dirty="0">
                <a:ea typeface="MS PGothic" panose="020B0600070205080204" pitchFamily="34" charset="-128"/>
              </a:rPr>
              <a:t>ģ</a:t>
            </a:r>
            <a:r>
              <a:rPr lang="en-GB" altLang="en-US" dirty="0" err="1">
                <a:ea typeface="MS PGothic" panose="020B0600070205080204" pitchFamily="34" charset="-128"/>
              </a:rPr>
              <a:t>ionālās</a:t>
            </a:r>
            <a:r>
              <a:rPr lang="en-GB" altLang="en-US" dirty="0">
                <a:ea typeface="MS PGothic" panose="020B0600070205080204" pitchFamily="34" charset="-128"/>
              </a:rPr>
              <a:t> </a:t>
            </a:r>
            <a:r>
              <a:rPr lang="en-GB" altLang="en-US" dirty="0" err="1">
                <a:ea typeface="MS PGothic" panose="020B0600070205080204" pitchFamily="34" charset="-128"/>
              </a:rPr>
              <a:t>attīstības</a:t>
            </a:r>
            <a:r>
              <a:rPr lang="en-GB" altLang="en-US" dirty="0">
                <a:ea typeface="MS PGothic" panose="020B0600070205080204" pitchFamily="34" charset="-128"/>
              </a:rPr>
              <a:t> a</a:t>
            </a:r>
            <a:r>
              <a:rPr lang="lv-LV" altLang="en-US" dirty="0">
                <a:ea typeface="MS PGothic" panose="020B0600070205080204" pitchFamily="34" charset="-128"/>
              </a:rPr>
              <a:t>ģ</a:t>
            </a:r>
            <a:r>
              <a:rPr lang="en-GB" altLang="en-US" dirty="0" err="1">
                <a:ea typeface="MS PGothic" panose="020B0600070205080204" pitchFamily="34" charset="-128"/>
              </a:rPr>
              <a:t>entūra</a:t>
            </a:r>
            <a:endParaRPr lang="lv-LV" altLang="en-US" dirty="0">
              <a:ea typeface="MS PGothic" panose="020B0600070205080204" pitchFamily="34" charset="-128"/>
            </a:endParaRPr>
          </a:p>
          <a:p>
            <a:endParaRPr lang="lv-LV" altLang="en-US" dirty="0">
              <a:ea typeface="MS PGothic" panose="020B0600070205080204" pitchFamily="34" charset="-128"/>
            </a:endParaRPr>
          </a:p>
          <a:p>
            <a:r>
              <a:rPr lang="lv-LV" altLang="en-US" dirty="0">
                <a:ea typeface="MS PGothic" panose="020B0600070205080204" pitchFamily="34" charset="-128"/>
              </a:rPr>
              <a:t>Projekta īstenošanas izmaksas: </a:t>
            </a:r>
            <a:br>
              <a:rPr lang="lv-LV" altLang="en-US" dirty="0">
                <a:ea typeface="MS PGothic" panose="020B0600070205080204" pitchFamily="34" charset="-128"/>
              </a:rPr>
            </a:br>
            <a:r>
              <a:rPr lang="lv-LV" altLang="en-US" dirty="0">
                <a:ea typeface="MS PGothic" panose="020B0600070205080204" pitchFamily="34" charset="-128"/>
              </a:rPr>
              <a:t>990 000 EUR</a:t>
            </a:r>
          </a:p>
          <a:p>
            <a:endParaRPr lang="lv-LV" altLang="en-US" dirty="0">
              <a:ea typeface="MS PGothic" panose="020B0600070205080204" pitchFamily="34" charset="-128"/>
            </a:endParaRPr>
          </a:p>
          <a:p>
            <a:r>
              <a:rPr lang="lv-LV" altLang="en-US" dirty="0">
                <a:ea typeface="MS PGothic" panose="020B0600070205080204" pitchFamily="34" charset="-128"/>
              </a:rPr>
              <a:t>Projekta realizācijas laiks: </a:t>
            </a:r>
            <a:br>
              <a:rPr lang="lv-LV" altLang="en-US" dirty="0">
                <a:ea typeface="MS PGothic" panose="020B0600070205080204" pitchFamily="34" charset="-128"/>
              </a:rPr>
            </a:br>
            <a:r>
              <a:rPr lang="lv-LV" altLang="en-US" dirty="0">
                <a:ea typeface="MS PGothic" panose="020B0600070205080204" pitchFamily="34" charset="-128"/>
              </a:rPr>
              <a:t>201</a:t>
            </a:r>
            <a:r>
              <a:rPr lang="en-GB" altLang="en-US" dirty="0">
                <a:ea typeface="MS PGothic" panose="020B0600070205080204" pitchFamily="34" charset="-128"/>
              </a:rPr>
              <a:t>9</a:t>
            </a:r>
            <a:r>
              <a:rPr lang="lv-LV" altLang="en-US" dirty="0">
                <a:ea typeface="MS PGothic" panose="020B0600070205080204" pitchFamily="34" charset="-128"/>
              </a:rPr>
              <a:t>. gada </a:t>
            </a:r>
            <a:r>
              <a:rPr lang="en-GB" altLang="en-US" dirty="0" err="1">
                <a:ea typeface="MS PGothic" panose="020B0600070205080204" pitchFamily="34" charset="-128"/>
              </a:rPr>
              <a:t>aprīlis</a:t>
            </a:r>
            <a:r>
              <a:rPr lang="lv-LV" altLang="en-US" dirty="0">
                <a:ea typeface="MS PGothic" panose="020B0600070205080204" pitchFamily="34" charset="-128"/>
              </a:rPr>
              <a:t> – 2020. gada </a:t>
            </a:r>
            <a:r>
              <a:rPr lang="en-GB" altLang="en-US" dirty="0" err="1">
                <a:ea typeface="MS PGothic" panose="020B0600070205080204" pitchFamily="34" charset="-128"/>
              </a:rPr>
              <a:t>decembris</a:t>
            </a:r>
            <a:endParaRPr lang="lv-LV" altLang="en-US" dirty="0">
              <a:ea typeface="MS PGothic" panose="020B0600070205080204" pitchFamily="34" charset="-128"/>
            </a:endParaRPr>
          </a:p>
        </p:txBody>
      </p:sp>
      <p:pic>
        <p:nvPicPr>
          <p:cNvPr id="7" name="picture" descr="LV_ID_EU_logo_ansamblis_ERAF_RGB">
            <a:extLst>
              <a:ext uri="{FF2B5EF4-FFF2-40B4-BE49-F238E27FC236}">
                <a16:creationId xmlns:a16="http://schemas.microsoft.com/office/drawing/2014/main" id="{B0064CE9-7440-4919-8008-F66D1E775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762" y="5396706"/>
            <a:ext cx="4008438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6970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57EEC-3A5F-4C66-8D09-6FFA00D1A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Sasniedzamie</a:t>
            </a:r>
            <a:r>
              <a:rPr lang="en-GB" dirty="0"/>
              <a:t> </a:t>
            </a:r>
            <a:r>
              <a:rPr lang="en-GB" dirty="0" err="1"/>
              <a:t>rezultāti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B855A-83DF-44E6-BE15-D529592D9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lv-LV" altLang="lv-LV" dirty="0">
                <a:ea typeface="MS PGothic" panose="020B0600070205080204" pitchFamily="34" charset="-128"/>
              </a:rPr>
              <a:t>Izveidot </a:t>
            </a:r>
            <a:r>
              <a:rPr lang="lv-LV" altLang="lv-LV" b="1" dirty="0">
                <a:ea typeface="MS PGothic" panose="020B0600070205080204" pitchFamily="34" charset="-128"/>
              </a:rPr>
              <a:t>publiskās pārvaldes</a:t>
            </a:r>
            <a:r>
              <a:rPr lang="lv-LV" altLang="lv-LV" dirty="0">
                <a:ea typeface="MS PGothic" panose="020B0600070205080204" pitchFamily="34" charset="-128"/>
              </a:rPr>
              <a:t> </a:t>
            </a:r>
            <a:r>
              <a:rPr lang="lv-LV" altLang="lv-LV" b="1" dirty="0">
                <a:ea typeface="MS PGothic" panose="020B0600070205080204" pitchFamily="34" charset="-128"/>
              </a:rPr>
              <a:t>virtuālo asistentu (VA) platformu</a:t>
            </a:r>
            <a:r>
              <a:rPr lang="lv-LV" altLang="lv-LV" dirty="0">
                <a:ea typeface="MS PGothic" panose="020B0600070205080204" pitchFamily="34" charset="-128"/>
              </a:rPr>
              <a:t>, kas iedzīvotājiem sniedz informācijas pakalpojumus inovatīvā dabīgās valodas dialoga veidā</a:t>
            </a:r>
          </a:p>
          <a:p>
            <a:pPr marL="536575" indent="-342900">
              <a:buFontTx/>
              <a:buChar char="-"/>
              <a:tabLst>
                <a:tab pos="5200650" algn="l"/>
              </a:tabLst>
              <a:defRPr/>
            </a:pPr>
            <a:r>
              <a:rPr lang="lv-LV" altLang="lv-LV" dirty="0">
                <a:ea typeface="MS PGothic" panose="020B0600070205080204" pitchFamily="34" charset="-128"/>
              </a:rPr>
              <a:t>Platforma nākotnes VA attīstības projektiem publiskajā pārvaldē</a:t>
            </a:r>
          </a:p>
          <a:p>
            <a:pPr marL="536575" indent="-342900">
              <a:buFontTx/>
              <a:buChar char="-"/>
              <a:tabLst>
                <a:tab pos="5200650" algn="l"/>
              </a:tabLst>
              <a:defRPr/>
            </a:pPr>
            <a:r>
              <a:rPr lang="lv-LV" altLang="lv-LV" dirty="0">
                <a:ea typeface="MS PGothic" panose="020B0600070205080204" pitchFamily="34" charset="-128"/>
              </a:rPr>
              <a:t>Būtiskais arhitektūras elements</a:t>
            </a:r>
          </a:p>
          <a:p>
            <a:pPr>
              <a:defRPr/>
            </a:pPr>
            <a:endParaRPr lang="lv-LV" altLang="lv-LV" dirty="0">
              <a:ea typeface="MS PGothic" panose="020B0600070205080204" pitchFamily="34" charset="-128"/>
            </a:endParaRPr>
          </a:p>
          <a:p>
            <a:pPr>
              <a:defRPr/>
            </a:pPr>
            <a:r>
              <a:rPr lang="lv-LV" altLang="lv-LV" dirty="0">
                <a:ea typeface="MS PGothic" panose="020B0600070205080204" pitchFamily="34" charset="-128"/>
              </a:rPr>
              <a:t>Izveidot </a:t>
            </a:r>
            <a:r>
              <a:rPr lang="lv-LV" altLang="lv-LV" b="1" dirty="0">
                <a:ea typeface="MS PGothic" panose="020B0600070205080204" pitchFamily="34" charset="-128"/>
              </a:rPr>
              <a:t>vienotu VA satura un kvalitātes pārvaldības sistēmu</a:t>
            </a:r>
            <a:r>
              <a:rPr lang="lv-LV" altLang="lv-LV" dirty="0">
                <a:ea typeface="MS PGothic" panose="020B0600070205080204" pitchFamily="34" charset="-128"/>
              </a:rPr>
              <a:t> publiskajā pārvaldē (VA risinājumu kvalitātes prasības, morālā un ētiskā dimensija, uzvedības standarti)</a:t>
            </a:r>
            <a:endParaRPr lang="lv-LV" altLang="lv-LV" b="1" dirty="0">
              <a:ea typeface="MS PGothic" panose="020B0600070205080204" pitchFamily="34" charset="-128"/>
            </a:endParaRPr>
          </a:p>
          <a:p>
            <a:pPr>
              <a:defRPr/>
            </a:pPr>
            <a:endParaRPr lang="lv-LV" altLang="lv-LV" dirty="0">
              <a:ea typeface="MS PGothic" panose="020B0600070205080204" pitchFamily="34" charset="-128"/>
            </a:endParaRPr>
          </a:p>
          <a:p>
            <a:pPr>
              <a:defRPr/>
            </a:pPr>
            <a:r>
              <a:rPr lang="lv-LV" altLang="lv-LV" dirty="0">
                <a:ea typeface="MS PGothic" panose="020B0600070205080204" pitchFamily="34" charset="-128"/>
              </a:rPr>
              <a:t>Ieviest </a:t>
            </a:r>
            <a:r>
              <a:rPr lang="lv-LV" altLang="lv-LV" b="1" dirty="0">
                <a:ea typeface="MS PGothic" panose="020B0600070205080204" pitchFamily="34" charset="-128"/>
              </a:rPr>
              <a:t>vairākus virtuālo asistentu lietojumus</a:t>
            </a:r>
            <a:r>
              <a:rPr lang="lv-LV" altLang="lv-LV" dirty="0">
                <a:ea typeface="MS PGothic" panose="020B0600070205080204" pitchFamily="34" charset="-128"/>
              </a:rPr>
              <a:t>, veicot virtuālo asistentu integrāciju publiskās pārvaldes informācijas/ pakalpojumu sniegšanas platformās/ informācijas sistēmās</a:t>
            </a:r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BD8332-B949-49BB-A75A-9112B03075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5428EE-0B1D-4993-B0D2-787F813B652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788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0A66B-18AF-4D1F-A3F6-3D8C61E8D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lv-LV" dirty="0" err="1">
                <a:ea typeface="MS PGothic" panose="020B0600070205080204" pitchFamily="34" charset="-128"/>
              </a:rPr>
              <a:t>Izplatītākie</a:t>
            </a:r>
            <a:r>
              <a:rPr lang="en-GB" altLang="lv-LV" dirty="0">
                <a:ea typeface="MS PGothic" panose="020B0600070205080204" pitchFamily="34" charset="-128"/>
              </a:rPr>
              <a:t> </a:t>
            </a:r>
            <a:r>
              <a:rPr lang="lv-LV" altLang="lv-LV" dirty="0">
                <a:ea typeface="MS PGothic" panose="020B0600070205080204" pitchFamily="34" charset="-128"/>
              </a:rPr>
              <a:t>virtuālo asistentu lietojumi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E2213-85D3-4794-9F7B-AAEED60F9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altLang="lv-LV" b="1" dirty="0">
                <a:ea typeface="MS PGothic" panose="020B0600070205080204" pitchFamily="34" charset="-128"/>
              </a:rPr>
              <a:t>Informācijas iegūšana</a:t>
            </a:r>
          </a:p>
          <a:p>
            <a:pPr>
              <a:buFontTx/>
              <a:buChar char="-"/>
            </a:pPr>
            <a:r>
              <a:rPr lang="lv-LV" altLang="lv-LV" dirty="0">
                <a:ea typeface="MS PGothic" panose="020B0600070205080204" pitchFamily="34" charset="-128"/>
              </a:rPr>
              <a:t>Biežāk uzdotie jautājumi/ atbildes</a:t>
            </a:r>
          </a:p>
          <a:p>
            <a:pPr>
              <a:buFontTx/>
              <a:buChar char="-"/>
            </a:pPr>
            <a:r>
              <a:rPr lang="lv-LV" altLang="lv-LV" dirty="0">
                <a:ea typeface="MS PGothic" panose="020B0600070205080204" pitchFamily="34" charset="-128"/>
              </a:rPr>
              <a:t>Informācijas meklēšana</a:t>
            </a:r>
          </a:p>
          <a:p>
            <a:pPr>
              <a:buFontTx/>
              <a:buChar char="-"/>
            </a:pPr>
            <a:r>
              <a:rPr lang="lv-LV" altLang="lv-LV" dirty="0">
                <a:ea typeface="MS PGothic" panose="020B0600070205080204" pitchFamily="34" charset="-128"/>
              </a:rPr>
              <a:t>Lietotāju atbalsts</a:t>
            </a:r>
          </a:p>
          <a:p>
            <a:pPr>
              <a:buFontTx/>
              <a:buChar char="-"/>
            </a:pPr>
            <a:r>
              <a:rPr lang="lv-LV" altLang="lv-LV" dirty="0">
                <a:ea typeface="MS PGothic" panose="020B0600070205080204" pitchFamily="34" charset="-128"/>
              </a:rPr>
              <a:t>Jaunumu saņemšana</a:t>
            </a:r>
          </a:p>
          <a:p>
            <a:endParaRPr lang="lv-LV" altLang="lv-LV" dirty="0">
              <a:ea typeface="MS PGothic" panose="020B0600070205080204" pitchFamily="34" charset="-128"/>
            </a:endParaRPr>
          </a:p>
          <a:p>
            <a:r>
              <a:rPr lang="lv-LV" altLang="lv-LV" b="1" dirty="0">
                <a:ea typeface="MS PGothic" panose="020B0600070205080204" pitchFamily="34" charset="-128"/>
              </a:rPr>
              <a:t>Pakalpojumu pieprasīšana</a:t>
            </a:r>
          </a:p>
          <a:p>
            <a:pPr>
              <a:buFontTx/>
              <a:buChar char="-"/>
            </a:pPr>
            <a:r>
              <a:rPr lang="lv-LV" altLang="lv-LV" dirty="0">
                <a:ea typeface="MS PGothic" panose="020B0600070205080204" pitchFamily="34" charset="-128"/>
              </a:rPr>
              <a:t>Pakalpojumu pieprasīšana/ saņemšana</a:t>
            </a:r>
          </a:p>
          <a:p>
            <a:pPr>
              <a:buFontTx/>
              <a:buChar char="-"/>
            </a:pPr>
            <a:r>
              <a:rPr lang="lv-LV" altLang="lv-LV" dirty="0">
                <a:ea typeface="MS PGothic" panose="020B0600070205080204" pitchFamily="34" charset="-128"/>
              </a:rPr>
              <a:t>Atgādinājumi/ ieteikumi</a:t>
            </a:r>
          </a:p>
          <a:p>
            <a:pPr>
              <a:buFontTx/>
              <a:buChar char="-"/>
            </a:pPr>
            <a:r>
              <a:rPr lang="lv-LV" altLang="lv-LV" dirty="0" err="1">
                <a:ea typeface="MS PGothic" panose="020B0600070205080204" pitchFamily="34" charset="-128"/>
              </a:rPr>
              <a:t>Proaktīva</a:t>
            </a:r>
            <a:r>
              <a:rPr lang="lv-LV" altLang="lv-LV" dirty="0">
                <a:ea typeface="MS PGothic" panose="020B0600070205080204" pitchFamily="34" charset="-128"/>
              </a:rPr>
              <a:t> pakalpojumu piedāvāšana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567A3C-0A1F-4626-8589-003E61A6522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2AC893-2FCB-49AA-94B0-1378D41450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2" descr="Related image">
            <a:extLst>
              <a:ext uri="{FF2B5EF4-FFF2-40B4-BE49-F238E27FC236}">
                <a16:creationId xmlns:a16="http://schemas.microsoft.com/office/drawing/2014/main" id="{D15719F9-21A7-46C7-A3A1-070DBC299C1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33" r="14861"/>
          <a:stretch/>
        </p:blipFill>
        <p:spPr bwMode="auto">
          <a:xfrm>
            <a:off x="156914" y="3065290"/>
            <a:ext cx="3150348" cy="2395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696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ACF62-79FA-4AB6-A79F-CCCF08F40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E319C-7408-41B8-B2FC-B5A138D9D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619387-54A9-42BE-A587-1E98C74C30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F6FC65-4A5E-4FEB-A2EB-9F4E00CACC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2CC32F5-FAAA-49D2-A6EC-EF04BB3703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93090" y="-43534"/>
            <a:ext cx="13485090" cy="6901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050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DD327-5F34-45FC-9610-5688D73B4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Virtuālo</a:t>
            </a:r>
            <a:r>
              <a:rPr lang="en-GB" dirty="0"/>
              <a:t> </a:t>
            </a:r>
            <a:r>
              <a:rPr lang="en-GB" dirty="0" err="1"/>
              <a:t>asistentu</a:t>
            </a:r>
            <a:r>
              <a:rPr lang="en-GB" dirty="0"/>
              <a:t> </a:t>
            </a:r>
            <a:r>
              <a:rPr lang="en-GB" dirty="0" err="1"/>
              <a:t>lietojumi</a:t>
            </a:r>
            <a:r>
              <a:rPr lang="en-GB" dirty="0"/>
              <a:t> </a:t>
            </a:r>
            <a:r>
              <a:rPr lang="en-GB" dirty="0" err="1"/>
              <a:t>projektā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D8A1C-5636-457A-AE95-F87AD2C72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altLang="lv-LV" b="1" dirty="0">
                <a:ea typeface="MS PGothic" panose="020B0600070205080204" pitchFamily="34" charset="-128"/>
              </a:rPr>
              <a:t>Publiskās pārvaldes pakalpojumu platformā Latvija.lv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lv-LV" altLang="lv-LV" dirty="0">
                <a:ea typeface="MS PGothic" panose="020B0600070205080204" pitchFamily="34" charset="-128"/>
              </a:rPr>
              <a:t>Lietotāju atbalsts (publiskie lietotāji)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lv-LV" altLang="lv-LV" dirty="0">
                <a:ea typeface="MS PGothic" panose="020B0600070205080204" pitchFamily="34" charset="-128"/>
              </a:rPr>
              <a:t>Informācijas meklēšana</a:t>
            </a:r>
          </a:p>
          <a:p>
            <a:pPr>
              <a:lnSpc>
                <a:spcPct val="80000"/>
              </a:lnSpc>
            </a:pPr>
            <a:endParaRPr lang="lv-LV" altLang="lv-LV" dirty="0">
              <a:ea typeface="MS PGothic" panose="020B0600070205080204" pitchFamily="34" charset="-128"/>
            </a:endParaRPr>
          </a:p>
          <a:p>
            <a:r>
              <a:rPr lang="lv-LV" altLang="lv-LV" b="1" dirty="0">
                <a:ea typeface="MS PGothic" panose="020B0600070205080204" pitchFamily="34" charset="-128"/>
              </a:rPr>
              <a:t>Valsts un pašvaldību iestāžu tīmekļvietņu vienot</a:t>
            </a:r>
            <a:r>
              <a:rPr lang="en-GB" altLang="lv-LV" b="1" dirty="0" err="1">
                <a:ea typeface="MS PGothic" panose="020B0600070205080204" pitchFamily="34" charset="-128"/>
              </a:rPr>
              <a:t>ajā</a:t>
            </a:r>
            <a:r>
              <a:rPr lang="lv-LV" altLang="lv-LV" b="1" dirty="0">
                <a:ea typeface="MS PGothic" panose="020B0600070205080204" pitchFamily="34" charset="-128"/>
              </a:rPr>
              <a:t> </a:t>
            </a:r>
            <a:r>
              <a:rPr lang="lv-LV" altLang="lv-LV" b="1" dirty="0" err="1">
                <a:ea typeface="MS PGothic" panose="020B0600070205080204" pitchFamily="34" charset="-128"/>
              </a:rPr>
              <a:t>platform</a:t>
            </a:r>
            <a:r>
              <a:rPr lang="en-GB" altLang="lv-LV" b="1" dirty="0">
                <a:ea typeface="MS PGothic" panose="020B0600070205080204" pitchFamily="34" charset="-128"/>
              </a:rPr>
              <a:t>ā</a:t>
            </a:r>
          </a:p>
          <a:p>
            <a:r>
              <a:rPr lang="en-GB" altLang="lv-LV" dirty="0">
                <a:ea typeface="MS PGothic" panose="020B0600070205080204" pitchFamily="34" charset="-128"/>
              </a:rPr>
              <a:t>-</a:t>
            </a:r>
            <a:r>
              <a:rPr lang="lv-LV" altLang="lv-LV" dirty="0">
                <a:ea typeface="MS PGothic" panose="020B0600070205080204" pitchFamily="34" charset="-128"/>
              </a:rPr>
              <a:t>Informācijas meklēšana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lv-LV" altLang="lv-LV" dirty="0">
                <a:ea typeface="MS PGothic" panose="020B0600070205080204" pitchFamily="34" charset="-128"/>
              </a:rPr>
              <a:t>Jaunumu saņemšana</a:t>
            </a:r>
          </a:p>
          <a:p>
            <a:pPr>
              <a:lnSpc>
                <a:spcPct val="80000"/>
              </a:lnSpc>
            </a:pPr>
            <a:endParaRPr lang="lv-LV" altLang="lv-LV" dirty="0">
              <a:ea typeface="MS PGothic" panose="020B0600070205080204" pitchFamily="34" charset="-128"/>
            </a:endParaRPr>
          </a:p>
          <a:p>
            <a:r>
              <a:rPr lang="lv-LV" altLang="lv-LV" b="1" dirty="0">
                <a:ea typeface="MS PGothic" panose="020B0600070205080204" pitchFamily="34" charset="-128"/>
              </a:rPr>
              <a:t>Bibliotēku informācijas sistēmā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lv-LV" altLang="lv-LV" dirty="0">
                <a:ea typeface="MS PGothic" panose="020B0600070205080204" pitchFamily="34" charset="-128"/>
              </a:rPr>
              <a:t>Lietotāju autentifikācija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lv-LV" altLang="lv-LV" dirty="0">
                <a:ea typeface="MS PGothic" panose="020B0600070205080204" pitchFamily="34" charset="-128"/>
              </a:rPr>
              <a:t>Pakalpojumu pieprasīšana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lv-LV" altLang="lv-LV" dirty="0">
                <a:ea typeface="MS PGothic" panose="020B0600070205080204" pitchFamily="34" charset="-128"/>
              </a:rPr>
              <a:t>Pieteikšanās atgādinājumiem</a:t>
            </a:r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CBB1B-AC73-43DF-BA32-F0C65D67B7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A4F7A0-67D5-47BD-88F7-5A2AF0C2363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092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43C02-D542-4563-99BA-EB26C4049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Projekta</a:t>
            </a:r>
            <a:r>
              <a:rPr lang="en-GB" dirty="0"/>
              <a:t> </a:t>
            </a:r>
            <a:r>
              <a:rPr lang="en-GB" dirty="0" err="1"/>
              <a:t>būtiskās</a:t>
            </a:r>
            <a:r>
              <a:rPr lang="en-GB" dirty="0"/>
              <a:t> </a:t>
            </a:r>
            <a:r>
              <a:rPr lang="en-GB" dirty="0" err="1"/>
              <a:t>robežš</a:t>
            </a:r>
            <a:r>
              <a:rPr lang="lv-LV" dirty="0"/>
              <a:t>ķ</a:t>
            </a:r>
            <a:r>
              <a:rPr lang="en-GB" dirty="0" err="1"/>
              <a:t>irtnes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3CBAFA-0D37-43D4-B157-BDE1273E24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E255DB-81D3-41C6-B408-2FD25B94C1D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6" name="Content Placeholder 1">
            <a:extLst>
              <a:ext uri="{FF2B5EF4-FFF2-40B4-BE49-F238E27FC236}">
                <a16:creationId xmlns:a16="http://schemas.microsoft.com/office/drawing/2014/main" id="{9C300757-A52C-4CEE-B74F-D387D4420E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4244159"/>
              </p:ext>
            </p:extLst>
          </p:nvPr>
        </p:nvGraphicFramePr>
        <p:xfrm>
          <a:off x="3454399" y="1539873"/>
          <a:ext cx="7924801" cy="3844927"/>
        </p:xfrm>
        <a:graphic>
          <a:graphicData uri="http://schemas.openxmlformats.org/drawingml/2006/table">
            <a:tbl>
              <a:tblPr/>
              <a:tblGrid>
                <a:gridCol w="5808618">
                  <a:extLst>
                    <a:ext uri="{9D8B030D-6E8A-4147-A177-3AD203B41FA5}">
                      <a16:colId xmlns:a16="http://schemas.microsoft.com/office/drawing/2014/main" val="3158613535"/>
                    </a:ext>
                  </a:extLst>
                </a:gridCol>
                <a:gridCol w="2116183">
                  <a:extLst>
                    <a:ext uri="{9D8B030D-6E8A-4147-A177-3AD203B41FA5}">
                      <a16:colId xmlns:a16="http://schemas.microsoft.com/office/drawing/2014/main" val="3487926650"/>
                    </a:ext>
                  </a:extLst>
                </a:gridCol>
              </a:tblGrid>
              <a:tr h="3892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Robežšķirtne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Termiņš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74" marR="68574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859720"/>
                  </a:ext>
                </a:extLst>
              </a:tr>
              <a:tr h="4731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Saskaņota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 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prasību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 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specifikācija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 (PPS)</a:t>
                      </a: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30.</a:t>
                      </a:r>
                      <a:r>
                        <a:rPr kumimoji="0" lang="lv-LV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10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.201</a:t>
                      </a:r>
                      <a:r>
                        <a:rPr kumimoji="0" lang="lv-LV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8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74" marR="68574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668503"/>
                  </a:ext>
                </a:extLst>
              </a:tr>
              <a:tr h="4731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Saskaņots projektējums (PPA)</a:t>
                      </a: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30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.</a:t>
                      </a:r>
                      <a:r>
                        <a:rPr kumimoji="0" lang="lv-LV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10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.2018</a:t>
                      </a:r>
                    </a:p>
                  </a:txBody>
                  <a:tcPr marL="68574" marR="68574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050017"/>
                  </a:ext>
                </a:extLst>
              </a:tr>
              <a:tr h="4731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Pieejama testa vide sadarbspējas testēšanai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30.0</a:t>
                      </a:r>
                      <a:r>
                        <a:rPr kumimoji="0" lang="lv-LV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.201</a:t>
                      </a:r>
                      <a:r>
                        <a:rPr kumimoji="0" lang="lv-LV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9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74" marR="68574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288815"/>
                  </a:ext>
                </a:extLst>
              </a:tr>
              <a:tr h="473117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Pieejams bāzes virtuālais asistents</a:t>
                      </a:r>
                      <a:endParaRPr kumimoji="0" lang="en-US" altLang="en-US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30.12.2019</a:t>
                      </a:r>
                      <a:endParaRPr kumimoji="0" lang="en-US" altLang="en-US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74" marR="68574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805046"/>
                  </a:ext>
                </a:extLst>
              </a:tr>
              <a:tr h="4731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Izstrādāti virtuālo asistentu lietojumi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30.09.2020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74" marR="68574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273510"/>
                  </a:ext>
                </a:extLst>
              </a:tr>
              <a:tr h="61701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Izstrādāts latgaliešu rakstu valodas pārbaudes rīks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30.09.2020.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74" marR="68574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321735"/>
                  </a:ext>
                </a:extLst>
              </a:tr>
              <a:tr h="4731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BAE 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pieejams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 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ekspluatācijas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 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režīmā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30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.12.2020.</a:t>
                      </a:r>
                    </a:p>
                  </a:txBody>
                  <a:tcPr marL="68574" marR="68574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805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4618372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2192</TotalTime>
  <Words>268</Words>
  <Application>Microsoft Office PowerPoint</Application>
  <PresentationFormat>Platekrāna</PresentationFormat>
  <Paragraphs>68</Paragraphs>
  <Slides>13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5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13</vt:i4>
      </vt:variant>
    </vt:vector>
  </HeadingPairs>
  <TitlesOfParts>
    <vt:vector size="19" baseType="lpstr">
      <vt:lpstr>MS PGothic</vt:lpstr>
      <vt:lpstr>Arial</vt:lpstr>
      <vt:lpstr>Calibri</vt:lpstr>
      <vt:lpstr>Times New Roman</vt:lpstr>
      <vt:lpstr>Verdana</vt:lpstr>
      <vt:lpstr>89_Prezentacija_templateLV</vt:lpstr>
      <vt:lpstr>Virtuālo asistentu koplietošanas pakalpojums valsts pārvaldes  valodu tehnoloģiju platformā Hugo.lv</vt:lpstr>
      <vt:lpstr>PowerPoint prezentācija</vt:lpstr>
      <vt:lpstr>Valsts IKT arhitektūra</vt:lpstr>
      <vt:lpstr>«Mašīntulkošana 2. kārta»</vt:lpstr>
      <vt:lpstr>Sasniedzamie rezultāti</vt:lpstr>
      <vt:lpstr>Izplatītākie virtuālo asistentu lietojumi</vt:lpstr>
      <vt:lpstr>PowerPoint prezentācija</vt:lpstr>
      <vt:lpstr>Virtuālo asistentu lietojumi projektā</vt:lpstr>
      <vt:lpstr>Projekta būtiskās robežšķirtnes</vt:lpstr>
      <vt:lpstr>Arhitektūra</vt:lpstr>
      <vt:lpstr>Virtuālo asistentu veidošana</vt:lpstr>
      <vt:lpstr>PowerPoint prezentācija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Ilma Elsberga</cp:lastModifiedBy>
  <cp:revision>250</cp:revision>
  <cp:lastPrinted>2017-08-09T06:06:17Z</cp:lastPrinted>
  <dcterms:created xsi:type="dcterms:W3CDTF">2014-11-20T14:46:47Z</dcterms:created>
  <dcterms:modified xsi:type="dcterms:W3CDTF">2019-04-23T09:17:00Z</dcterms:modified>
</cp:coreProperties>
</file>