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65" r:id="rId5"/>
    <p:sldId id="266" r:id="rId6"/>
    <p:sldId id="269" r:id="rId7"/>
    <p:sldId id="274" r:id="rId8"/>
    <p:sldId id="276" r:id="rId9"/>
    <p:sldId id="275" r:id="rId10"/>
    <p:sldId id="278" r:id="rId11"/>
    <p:sldId id="270" r:id="rId12"/>
    <p:sldId id="277" r:id="rId13"/>
    <p:sldId id="279" r:id="rId14"/>
    <p:sldId id="280" r:id="rId15"/>
    <p:sldId id="271" r:id="rId16"/>
    <p:sldId id="264" r:id="rId17"/>
  </p:sldIdLst>
  <p:sldSz cx="12192000" cy="6858000"/>
  <p:notesSz cx="6858000" cy="9144000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lapa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lapa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lapa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lapa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Skaits, kopā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593191</c:v>
                </c:pt>
                <c:pt idx="1">
                  <c:v>722693</c:v>
                </c:pt>
                <c:pt idx="2" formatCode="General">
                  <c:v>900243</c:v>
                </c:pt>
                <c:pt idx="3" formatCode="General">
                  <c:v>746108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F-4E66-8BF9-A25EB0F48E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Elektroniski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295409.11800000002</c:v>
                </c:pt>
                <c:pt idx="1">
                  <c:v>463246.21299999999</c:v>
                </c:pt>
                <c:pt idx="2">
                  <c:v>676982.73600000003</c:v>
                </c:pt>
                <c:pt idx="3">
                  <c:v>618523.53200000001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F-4E66-8BF9-A25EB0F48E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BCF-4E66-8BF9-A25EB0F48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512976"/>
        <c:axId val="228511312"/>
      </c:barChart>
      <c:catAx>
        <c:axId val="22851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8511312"/>
        <c:crosses val="autoZero"/>
        <c:auto val="1"/>
        <c:lblAlgn val="ctr"/>
        <c:lblOffset val="100"/>
        <c:noMultiLvlLbl val="0"/>
      </c:catAx>
      <c:valAx>
        <c:axId val="22851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851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867417590960499E-3"/>
          <c:y val="0"/>
          <c:w val="0.93597423609720021"/>
          <c:h val="0.942682899810365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8000"/>
                    <a:shade val="51000"/>
                    <a:satMod val="130000"/>
                  </a:schemeClr>
                </a:gs>
                <a:gs pos="80000">
                  <a:schemeClr val="accent5">
                    <a:tint val="48000"/>
                    <a:shade val="93000"/>
                    <a:satMod val="130000"/>
                  </a:schemeClr>
                </a:gs>
                <a:gs pos="100000">
                  <a:schemeClr val="accent5">
                    <a:tint val="4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1-48BD-980D-8E651D273B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hade val="51000"/>
                    <a:satMod val="130000"/>
                  </a:schemeClr>
                </a:gs>
                <a:gs pos="80000">
                  <a:schemeClr val="accent5">
                    <a:tint val="65000"/>
                    <a:shade val="93000"/>
                    <a:satMod val="130000"/>
                  </a:schemeClr>
                </a:gs>
                <a:gs pos="100000">
                  <a:schemeClr val="accent5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E1-48BD-980D-8E651D273B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3000"/>
                    <a:shade val="51000"/>
                    <a:satMod val="130000"/>
                  </a:schemeClr>
                </a:gs>
                <a:gs pos="80000">
                  <a:schemeClr val="accent5">
                    <a:tint val="83000"/>
                    <a:shade val="93000"/>
                    <a:satMod val="130000"/>
                  </a:schemeClr>
                </a:gs>
                <a:gs pos="100000">
                  <a:schemeClr val="accent5">
                    <a:tint val="8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E1-48BD-980D-8E651D273B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E1-48BD-980D-8E651D273BF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2000"/>
                    <a:shade val="51000"/>
                    <a:satMod val="130000"/>
                  </a:schemeClr>
                </a:gs>
                <a:gs pos="80000">
                  <a:schemeClr val="accent5">
                    <a:shade val="82000"/>
                    <a:shade val="93000"/>
                    <a:satMod val="130000"/>
                  </a:schemeClr>
                </a:gs>
                <a:gs pos="100000">
                  <a:schemeClr val="accent5">
                    <a:shade val="8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E1-48BD-980D-8E651D273BF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hade val="51000"/>
                    <a:satMod val="130000"/>
                  </a:schemeClr>
                </a:gs>
                <a:gs pos="80000">
                  <a:schemeClr val="accent5">
                    <a:shade val="65000"/>
                    <a:shade val="93000"/>
                    <a:satMod val="130000"/>
                  </a:schemeClr>
                </a:gs>
                <a:gs pos="100000">
                  <a:schemeClr val="accent5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E1-48BD-980D-8E651D273BF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47000"/>
                    <a:shade val="51000"/>
                    <a:satMod val="130000"/>
                  </a:schemeClr>
                </a:gs>
                <a:gs pos="80000">
                  <a:schemeClr val="accent5">
                    <a:shade val="47000"/>
                    <a:shade val="93000"/>
                    <a:satMod val="130000"/>
                  </a:schemeClr>
                </a:gs>
                <a:gs pos="100000">
                  <a:schemeClr val="accent5">
                    <a:shade val="4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E1-48BD-980D-8E651D273B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7675791"/>
        <c:axId val="1687671215"/>
      </c:barChart>
      <c:catAx>
        <c:axId val="16876757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7671215"/>
        <c:crosses val="autoZero"/>
        <c:auto val="1"/>
        <c:lblAlgn val="ctr"/>
        <c:lblOffset val="100"/>
        <c:noMultiLvlLbl val="0"/>
      </c:catAx>
      <c:valAx>
        <c:axId val="16876712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767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18630918377499E-2"/>
          <c:y val="0.1350339451222409"/>
          <c:w val="0.97323009129362859"/>
          <c:h val="0.82474317760730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8000"/>
                    <a:shade val="51000"/>
                    <a:satMod val="130000"/>
                  </a:schemeClr>
                </a:gs>
                <a:gs pos="80000">
                  <a:schemeClr val="accent5">
                    <a:tint val="48000"/>
                    <a:shade val="93000"/>
                    <a:satMod val="130000"/>
                  </a:schemeClr>
                </a:gs>
                <a:gs pos="100000">
                  <a:schemeClr val="accent5">
                    <a:tint val="4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6-470A-AFEC-26AA6C7481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hade val="51000"/>
                    <a:satMod val="130000"/>
                  </a:schemeClr>
                </a:gs>
                <a:gs pos="80000">
                  <a:schemeClr val="accent5">
                    <a:tint val="65000"/>
                    <a:shade val="93000"/>
                    <a:satMod val="130000"/>
                  </a:schemeClr>
                </a:gs>
                <a:gs pos="100000">
                  <a:schemeClr val="accent5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6-470A-AFEC-26AA6C7481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3000"/>
                    <a:shade val="51000"/>
                    <a:satMod val="130000"/>
                  </a:schemeClr>
                </a:gs>
                <a:gs pos="80000">
                  <a:schemeClr val="accent5">
                    <a:tint val="83000"/>
                    <a:shade val="93000"/>
                    <a:satMod val="130000"/>
                  </a:schemeClr>
                </a:gs>
                <a:gs pos="100000">
                  <a:schemeClr val="accent5">
                    <a:tint val="8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56-470A-AFEC-26AA6C7481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56-470A-AFEC-26AA6C7481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shade val="82000"/>
                    <a:shade val="51000"/>
                    <a:satMod val="130000"/>
                  </a:schemeClr>
                </a:gs>
                <a:gs pos="80000">
                  <a:schemeClr val="accent5">
                    <a:shade val="82000"/>
                    <a:shade val="93000"/>
                    <a:satMod val="130000"/>
                  </a:schemeClr>
                </a:gs>
                <a:gs pos="100000">
                  <a:schemeClr val="accent5">
                    <a:shade val="8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56-470A-AFEC-26AA6C7481E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hade val="51000"/>
                    <a:satMod val="130000"/>
                  </a:schemeClr>
                </a:gs>
                <a:gs pos="80000">
                  <a:schemeClr val="accent5">
                    <a:shade val="65000"/>
                    <a:shade val="93000"/>
                    <a:satMod val="130000"/>
                  </a:schemeClr>
                </a:gs>
                <a:gs pos="100000">
                  <a:schemeClr val="accent5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56-470A-AFEC-26AA6C7481E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shade val="47000"/>
                    <a:shade val="51000"/>
                    <a:satMod val="130000"/>
                  </a:schemeClr>
                </a:gs>
                <a:gs pos="80000">
                  <a:schemeClr val="accent5">
                    <a:shade val="47000"/>
                    <a:shade val="93000"/>
                    <a:satMod val="130000"/>
                  </a:schemeClr>
                </a:gs>
                <a:gs pos="100000">
                  <a:schemeClr val="accent5">
                    <a:shade val="4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6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56-470A-AFEC-26AA6C7481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80"/>
        <c:axId val="1768445343"/>
        <c:axId val="1768456991"/>
      </c:barChart>
      <c:catAx>
        <c:axId val="1768445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8456991"/>
        <c:crosses val="autoZero"/>
        <c:auto val="1"/>
        <c:lblAlgn val="ctr"/>
        <c:lblOffset val="100"/>
        <c:noMultiLvlLbl val="0"/>
      </c:catAx>
      <c:valAx>
        <c:axId val="1768456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844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54825888347298E-2"/>
          <c:y val="9.4811067851786168E-2"/>
          <c:w val="0.96774320023096583"/>
          <c:h val="0.81899705228295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A9ED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6-470A-AFEC-26AA6C7481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A9ED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6-470A-AFEC-26AA6C7481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56-470A-AFEC-26AA6C7481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8A9ED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56-470A-AFEC-26AA6C7481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33539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56-470A-AFEC-26AA6C7481E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33539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5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56-470A-AFEC-26AA6C7481E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33539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6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56-470A-AFEC-26AA6C7481E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shade val="45000"/>
                    <a:shade val="51000"/>
                    <a:satMod val="130000"/>
                  </a:schemeClr>
                </a:gs>
                <a:gs pos="80000">
                  <a:schemeClr val="accent5">
                    <a:shade val="45000"/>
                    <a:shade val="93000"/>
                    <a:satMod val="130000"/>
                  </a:schemeClr>
                </a:gs>
                <a:gs pos="100000">
                  <a:schemeClr val="accent5">
                    <a:shade val="4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7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7-4C0E-9821-62CA5E23BD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68445343"/>
        <c:axId val="1768456991"/>
      </c:barChart>
      <c:catAx>
        <c:axId val="1768445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8456991"/>
        <c:crosses val="autoZero"/>
        <c:auto val="1"/>
        <c:lblAlgn val="ctr"/>
        <c:lblOffset val="100"/>
        <c:noMultiLvlLbl val="0"/>
      </c:catAx>
      <c:valAx>
        <c:axId val="1768456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844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F6B7A-D4CB-4B64-A3DB-574368B85105}" type="doc">
      <dgm:prSet loTypeId="urn:microsoft.com/office/officeart/2005/8/layout/cycle4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D0EEF5E-1795-4681-BD1B-81FC37514B46}">
      <dgm:prSet phldrT="[Text]"/>
      <dgm:spPr/>
      <dgm:t>
        <a:bodyPr/>
        <a:lstStyle/>
        <a:p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stunda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EECD2B-D575-430F-8869-1BE4F22AB985}" type="parTrans" cxnId="{FBE3AD44-1E4A-4261-B53C-17649DC9E5E0}">
      <dgm:prSet/>
      <dgm:spPr/>
      <dgm:t>
        <a:bodyPr/>
        <a:lstStyle/>
        <a:p>
          <a:endParaRPr lang="en-US"/>
        </a:p>
      </dgm:t>
    </dgm:pt>
    <dgm:pt modelId="{A43BF679-659B-4812-81B1-81A210E8BF4F}" type="sibTrans" cxnId="{FBE3AD44-1E4A-4261-B53C-17649DC9E5E0}">
      <dgm:prSet/>
      <dgm:spPr/>
      <dgm:t>
        <a:bodyPr/>
        <a:lstStyle/>
        <a:p>
          <a:endParaRPr lang="en-US"/>
        </a:p>
      </dgm:t>
    </dgm:pt>
    <dgm:pt modelId="{1AAE9E4C-D323-47D6-A5A1-0A5ED784E348}">
      <dgm:prSet phldrT="[Text]"/>
      <dgm:spPr/>
      <dgm:t>
        <a:bodyPr/>
        <a:lstStyle/>
        <a:p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mēnesis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D850EFD-9FF3-4AEC-8893-0F8084FADFFA}" type="parTrans" cxnId="{5BDE34CA-6002-4D5E-BEF5-6892CBA8A20F}">
      <dgm:prSet/>
      <dgm:spPr/>
      <dgm:t>
        <a:bodyPr/>
        <a:lstStyle/>
        <a:p>
          <a:endParaRPr lang="en-US"/>
        </a:p>
      </dgm:t>
    </dgm:pt>
    <dgm:pt modelId="{6B6BE275-EA73-4ACA-A1A0-039EFE54DDE4}" type="sibTrans" cxnId="{5BDE34CA-6002-4D5E-BEF5-6892CBA8A20F}">
      <dgm:prSet/>
      <dgm:spPr/>
      <dgm:t>
        <a:bodyPr/>
        <a:lstStyle/>
        <a:p>
          <a:endParaRPr lang="en-US"/>
        </a:p>
      </dgm:t>
    </dgm:pt>
    <dgm:pt modelId="{73CD9186-A044-4FBB-A3CD-E920EE9D6B30}">
      <dgm:prSet phldrT="[Text]"/>
      <dgm:spPr/>
      <dgm:t>
        <a:bodyPr/>
        <a:lstStyle/>
        <a:p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ceturksnis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623992-0B28-420E-B007-B49F21FF8569}" type="parTrans" cxnId="{9F5DCFA8-FD7E-4C53-857A-33A271218264}">
      <dgm:prSet/>
      <dgm:spPr/>
      <dgm:t>
        <a:bodyPr/>
        <a:lstStyle/>
        <a:p>
          <a:endParaRPr lang="en-US"/>
        </a:p>
      </dgm:t>
    </dgm:pt>
    <dgm:pt modelId="{970BF1F6-ECDC-4ABB-AF41-FD5F97F3566D}" type="sibTrans" cxnId="{9F5DCFA8-FD7E-4C53-857A-33A271218264}">
      <dgm:prSet/>
      <dgm:spPr/>
      <dgm:t>
        <a:bodyPr/>
        <a:lstStyle/>
        <a:p>
          <a:endParaRPr lang="en-US"/>
        </a:p>
      </dgm:t>
    </dgm:pt>
    <dgm:pt modelId="{A556690C-63D3-4E7E-A0F3-2C0407AB4CB9}">
      <dgm:prSet phldrT="[Text]"/>
      <dgm:spPr/>
      <dgm:t>
        <a:bodyPr/>
        <a:lstStyle/>
        <a:p>
          <a:r>
            <a:rPr lang="lv-LV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gads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2B5742A-46B8-4295-8BC0-ED04275ED9E3}" type="parTrans" cxnId="{7E927ED6-DF5B-48A1-AC5D-459898F6B57F}">
      <dgm:prSet/>
      <dgm:spPr/>
      <dgm:t>
        <a:bodyPr/>
        <a:lstStyle/>
        <a:p>
          <a:endParaRPr lang="en-US"/>
        </a:p>
      </dgm:t>
    </dgm:pt>
    <dgm:pt modelId="{A37A9EF8-44EB-4612-BBBD-7AC4D1AB13D5}" type="sibTrans" cxnId="{7E927ED6-DF5B-48A1-AC5D-459898F6B57F}">
      <dgm:prSet/>
      <dgm:spPr/>
      <dgm:t>
        <a:bodyPr/>
        <a:lstStyle/>
        <a:p>
          <a:endParaRPr lang="en-US"/>
        </a:p>
      </dgm:t>
    </dgm:pt>
    <dgm:pt modelId="{11BBAE72-B430-47DB-B862-AE8F869E11D1}" type="pres">
      <dgm:prSet presAssocID="{FFDF6B7A-D4CB-4B64-A3DB-574368B8510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94612D-035A-4B66-92A4-AA317884AB1C}" type="pres">
      <dgm:prSet presAssocID="{FFDF6B7A-D4CB-4B64-A3DB-574368B85105}" presName="children" presStyleCnt="0"/>
      <dgm:spPr/>
    </dgm:pt>
    <dgm:pt modelId="{E90E15C2-78DF-4AB1-A00F-54303B412DF7}" type="pres">
      <dgm:prSet presAssocID="{FFDF6B7A-D4CB-4B64-A3DB-574368B85105}" presName="childPlaceholder" presStyleCnt="0"/>
      <dgm:spPr/>
    </dgm:pt>
    <dgm:pt modelId="{22541810-BAD0-4A20-B135-307A51B9D97D}" type="pres">
      <dgm:prSet presAssocID="{FFDF6B7A-D4CB-4B64-A3DB-574368B85105}" presName="circle" presStyleCnt="0"/>
      <dgm:spPr/>
    </dgm:pt>
    <dgm:pt modelId="{D8A04678-50D4-4FEA-BB5E-7EB437EA409D}" type="pres">
      <dgm:prSet presAssocID="{FFDF6B7A-D4CB-4B64-A3DB-574368B8510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80C3-BF1D-488F-998E-EA831BD5171C}" type="pres">
      <dgm:prSet presAssocID="{FFDF6B7A-D4CB-4B64-A3DB-574368B8510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99E3B-5979-4496-9FBC-88EE1DEB5230}" type="pres">
      <dgm:prSet presAssocID="{FFDF6B7A-D4CB-4B64-A3DB-574368B8510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C1177-0F0A-46A0-8D8F-4BDCD0242A47}" type="pres">
      <dgm:prSet presAssocID="{FFDF6B7A-D4CB-4B64-A3DB-574368B8510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4A88B-2DB2-41E8-AA9D-1C15AB2600C6}" type="pres">
      <dgm:prSet presAssocID="{FFDF6B7A-D4CB-4B64-A3DB-574368B85105}" presName="quadrantPlaceholder" presStyleCnt="0"/>
      <dgm:spPr/>
    </dgm:pt>
    <dgm:pt modelId="{298DFAC4-56CE-4A6F-B9A8-2D727660EED1}" type="pres">
      <dgm:prSet presAssocID="{FFDF6B7A-D4CB-4B64-A3DB-574368B85105}" presName="center1" presStyleLbl="fgShp" presStyleIdx="0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AB265969-1CBD-433C-BC66-87B5BEE06A69}" type="pres">
      <dgm:prSet presAssocID="{FFDF6B7A-D4CB-4B64-A3DB-574368B85105}" presName="center2" presStyleLbl="fgShp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</dgm:pt>
  </dgm:ptLst>
  <dgm:cxnLst>
    <dgm:cxn modelId="{5BDE34CA-6002-4D5E-BEF5-6892CBA8A20F}" srcId="{FFDF6B7A-D4CB-4B64-A3DB-574368B85105}" destId="{1AAE9E4C-D323-47D6-A5A1-0A5ED784E348}" srcOrd="1" destOrd="0" parTransId="{8D850EFD-9FF3-4AEC-8893-0F8084FADFFA}" sibTransId="{6B6BE275-EA73-4ACA-A1A0-039EFE54DDE4}"/>
    <dgm:cxn modelId="{B18E187C-8856-4960-A2E0-A32582EDDCB6}" type="presOf" srcId="{73CD9186-A044-4FBB-A3CD-E920EE9D6B30}" destId="{44899E3B-5979-4496-9FBC-88EE1DEB5230}" srcOrd="0" destOrd="0" presId="urn:microsoft.com/office/officeart/2005/8/layout/cycle4"/>
    <dgm:cxn modelId="{7E927ED6-DF5B-48A1-AC5D-459898F6B57F}" srcId="{FFDF6B7A-D4CB-4B64-A3DB-574368B85105}" destId="{A556690C-63D3-4E7E-A0F3-2C0407AB4CB9}" srcOrd="3" destOrd="0" parTransId="{22B5742A-46B8-4295-8BC0-ED04275ED9E3}" sibTransId="{A37A9EF8-44EB-4612-BBBD-7AC4D1AB13D5}"/>
    <dgm:cxn modelId="{9F5DCFA8-FD7E-4C53-857A-33A271218264}" srcId="{FFDF6B7A-D4CB-4B64-A3DB-574368B85105}" destId="{73CD9186-A044-4FBB-A3CD-E920EE9D6B30}" srcOrd="2" destOrd="0" parTransId="{53623992-0B28-420E-B007-B49F21FF8569}" sibTransId="{970BF1F6-ECDC-4ABB-AF41-FD5F97F3566D}"/>
    <dgm:cxn modelId="{89A93FE2-44C5-4F0E-83B0-C21F3B836E90}" type="presOf" srcId="{A556690C-63D3-4E7E-A0F3-2C0407AB4CB9}" destId="{56AC1177-0F0A-46A0-8D8F-4BDCD0242A47}" srcOrd="0" destOrd="0" presId="urn:microsoft.com/office/officeart/2005/8/layout/cycle4"/>
    <dgm:cxn modelId="{66FAE481-0227-4324-80BD-640C4434A0B3}" type="presOf" srcId="{1AAE9E4C-D323-47D6-A5A1-0A5ED784E348}" destId="{62E380C3-BF1D-488F-998E-EA831BD5171C}" srcOrd="0" destOrd="0" presId="urn:microsoft.com/office/officeart/2005/8/layout/cycle4"/>
    <dgm:cxn modelId="{F1DAC875-4F20-4F60-B819-5DC4B690BE38}" type="presOf" srcId="{FFDF6B7A-D4CB-4B64-A3DB-574368B85105}" destId="{11BBAE72-B430-47DB-B862-AE8F869E11D1}" srcOrd="0" destOrd="0" presId="urn:microsoft.com/office/officeart/2005/8/layout/cycle4"/>
    <dgm:cxn modelId="{FBE3AD44-1E4A-4261-B53C-17649DC9E5E0}" srcId="{FFDF6B7A-D4CB-4B64-A3DB-574368B85105}" destId="{CD0EEF5E-1795-4681-BD1B-81FC37514B46}" srcOrd="0" destOrd="0" parTransId="{40EECD2B-D575-430F-8869-1BE4F22AB985}" sibTransId="{A43BF679-659B-4812-81B1-81A210E8BF4F}"/>
    <dgm:cxn modelId="{1D475C58-2ED3-402F-A99D-F7E9031D6C5C}" type="presOf" srcId="{CD0EEF5E-1795-4681-BD1B-81FC37514B46}" destId="{D8A04678-50D4-4FEA-BB5E-7EB437EA409D}" srcOrd="0" destOrd="0" presId="urn:microsoft.com/office/officeart/2005/8/layout/cycle4"/>
    <dgm:cxn modelId="{101F5F91-DC37-4E21-9988-127918B2D3C4}" type="presParOf" srcId="{11BBAE72-B430-47DB-B862-AE8F869E11D1}" destId="{1894612D-035A-4B66-92A4-AA317884AB1C}" srcOrd="0" destOrd="0" presId="urn:microsoft.com/office/officeart/2005/8/layout/cycle4"/>
    <dgm:cxn modelId="{C6AFAC3F-4E54-4B71-8ECE-47EE97C0AC90}" type="presParOf" srcId="{1894612D-035A-4B66-92A4-AA317884AB1C}" destId="{E90E15C2-78DF-4AB1-A00F-54303B412DF7}" srcOrd="0" destOrd="0" presId="urn:microsoft.com/office/officeart/2005/8/layout/cycle4"/>
    <dgm:cxn modelId="{3659D24D-53CB-43C9-BC00-D6F823372122}" type="presParOf" srcId="{11BBAE72-B430-47DB-B862-AE8F869E11D1}" destId="{22541810-BAD0-4A20-B135-307A51B9D97D}" srcOrd="1" destOrd="0" presId="urn:microsoft.com/office/officeart/2005/8/layout/cycle4"/>
    <dgm:cxn modelId="{6303D3B1-A202-4A41-812F-858BA4CC449E}" type="presParOf" srcId="{22541810-BAD0-4A20-B135-307A51B9D97D}" destId="{D8A04678-50D4-4FEA-BB5E-7EB437EA409D}" srcOrd="0" destOrd="0" presId="urn:microsoft.com/office/officeart/2005/8/layout/cycle4"/>
    <dgm:cxn modelId="{3587DB07-E7D6-4A7D-8808-AA37162FA526}" type="presParOf" srcId="{22541810-BAD0-4A20-B135-307A51B9D97D}" destId="{62E380C3-BF1D-488F-998E-EA831BD5171C}" srcOrd="1" destOrd="0" presId="urn:microsoft.com/office/officeart/2005/8/layout/cycle4"/>
    <dgm:cxn modelId="{016177BE-EDD9-42AE-8412-B789156448B8}" type="presParOf" srcId="{22541810-BAD0-4A20-B135-307A51B9D97D}" destId="{44899E3B-5979-4496-9FBC-88EE1DEB5230}" srcOrd="2" destOrd="0" presId="urn:microsoft.com/office/officeart/2005/8/layout/cycle4"/>
    <dgm:cxn modelId="{7F83774E-7FD6-4C3D-91AA-8B478294910A}" type="presParOf" srcId="{22541810-BAD0-4A20-B135-307A51B9D97D}" destId="{56AC1177-0F0A-46A0-8D8F-4BDCD0242A47}" srcOrd="3" destOrd="0" presId="urn:microsoft.com/office/officeart/2005/8/layout/cycle4"/>
    <dgm:cxn modelId="{61BB6563-6F71-4FF2-A0A5-D1A01A4B4538}" type="presParOf" srcId="{22541810-BAD0-4A20-B135-307A51B9D97D}" destId="{4D14A88B-2DB2-41E8-AA9D-1C15AB2600C6}" srcOrd="4" destOrd="0" presId="urn:microsoft.com/office/officeart/2005/8/layout/cycle4"/>
    <dgm:cxn modelId="{62F1DCF4-3D13-4E6B-BF1E-2556BE3D4D65}" type="presParOf" srcId="{11BBAE72-B430-47DB-B862-AE8F869E11D1}" destId="{298DFAC4-56CE-4A6F-B9A8-2D727660EED1}" srcOrd="2" destOrd="0" presId="urn:microsoft.com/office/officeart/2005/8/layout/cycle4"/>
    <dgm:cxn modelId="{43D74E10-7D02-4D2D-B1BC-1CEF7512BD13}" type="presParOf" srcId="{11BBAE72-B430-47DB-B862-AE8F869E11D1}" destId="{AB265969-1CBD-433C-BC66-87B5BEE06A6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A7A6F-8F6E-46F9-8526-419E82961EF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540F3-8410-49D3-9D15-C12B99D65AD2}">
      <dgm:prSet phldrT="[Text]"/>
      <dgm:spPr/>
      <dgm:t>
        <a:bodyPr/>
        <a:lstStyle/>
        <a:p>
          <a:r>
            <a:rPr lang="lv-LV" dirty="0" smtClean="0"/>
            <a:t>EDS</a:t>
          </a:r>
          <a:endParaRPr lang="en-US" dirty="0"/>
        </a:p>
      </dgm:t>
    </dgm:pt>
    <dgm:pt modelId="{23AC328A-FB3D-4A0E-ABDE-8E5BA94B6EDE}" type="parTrans" cxnId="{F20B239B-D957-41C8-B94C-6618DFCA3991}">
      <dgm:prSet/>
      <dgm:spPr/>
      <dgm:t>
        <a:bodyPr/>
        <a:lstStyle/>
        <a:p>
          <a:endParaRPr lang="en-US"/>
        </a:p>
      </dgm:t>
    </dgm:pt>
    <dgm:pt modelId="{674511CB-9A71-44D4-8A04-0324BC63C761}" type="sibTrans" cxnId="{F20B239B-D957-41C8-B94C-6618DFCA3991}">
      <dgm:prSet/>
      <dgm:spPr/>
      <dgm:t>
        <a:bodyPr/>
        <a:lstStyle/>
        <a:p>
          <a:endParaRPr lang="en-US"/>
        </a:p>
      </dgm:t>
    </dgm:pt>
    <dgm:pt modelId="{0840E16E-1206-4821-86B9-BCEB2984531E}">
      <dgm:prSet phldrT="[Text]"/>
      <dgm:spPr/>
      <dgm:t>
        <a:bodyPr/>
        <a:lstStyle/>
        <a:p>
          <a:r>
            <a:rPr lang="lv-LV" dirty="0" smtClean="0"/>
            <a:t>NIS</a:t>
          </a:r>
          <a:endParaRPr lang="en-US" dirty="0"/>
        </a:p>
      </dgm:t>
    </dgm:pt>
    <dgm:pt modelId="{AA260D4B-5734-4811-AB90-9ACE2BB6082B}" type="parTrans" cxnId="{7AA335BC-F0D8-4096-91DA-56DDA9B2B23A}">
      <dgm:prSet/>
      <dgm:spPr/>
      <dgm:t>
        <a:bodyPr/>
        <a:lstStyle/>
        <a:p>
          <a:endParaRPr lang="en-US"/>
        </a:p>
      </dgm:t>
    </dgm:pt>
    <dgm:pt modelId="{B7E54A48-1162-4D9A-AD0F-9065552E61BE}" type="sibTrans" cxnId="{7AA335BC-F0D8-4096-91DA-56DDA9B2B23A}">
      <dgm:prSet/>
      <dgm:spPr/>
      <dgm:t>
        <a:bodyPr/>
        <a:lstStyle/>
        <a:p>
          <a:endParaRPr lang="en-US"/>
        </a:p>
      </dgm:t>
    </dgm:pt>
    <dgm:pt modelId="{37F94BA7-DF16-4A36-84DB-0F91AA23C084}">
      <dgm:prSet phldrT="[Text]"/>
      <dgm:spPr/>
      <dgm:t>
        <a:bodyPr/>
        <a:lstStyle/>
        <a:p>
          <a:r>
            <a:rPr lang="lv-LV" dirty="0" smtClean="0"/>
            <a:t>DVS</a:t>
          </a:r>
          <a:endParaRPr lang="en-US" dirty="0"/>
        </a:p>
      </dgm:t>
    </dgm:pt>
    <dgm:pt modelId="{4BAD3C9A-0430-4D62-AF4A-A2ADC078D851}" type="parTrans" cxnId="{DE6CD18E-2ED8-4588-981D-EB1FECE5051C}">
      <dgm:prSet/>
      <dgm:spPr/>
      <dgm:t>
        <a:bodyPr/>
        <a:lstStyle/>
        <a:p>
          <a:endParaRPr lang="en-US"/>
        </a:p>
      </dgm:t>
    </dgm:pt>
    <dgm:pt modelId="{EF52DF04-7A81-4D7B-912A-371DE4E398B7}" type="sibTrans" cxnId="{DE6CD18E-2ED8-4588-981D-EB1FECE5051C}">
      <dgm:prSet/>
      <dgm:spPr/>
      <dgm:t>
        <a:bodyPr/>
        <a:lstStyle/>
        <a:p>
          <a:endParaRPr lang="en-US"/>
        </a:p>
      </dgm:t>
    </dgm:pt>
    <dgm:pt modelId="{7DE6E410-5EAC-469F-87D2-4EF47CC6ADCA}">
      <dgm:prSet phldrT="[Text]"/>
      <dgm:spPr/>
      <dgm:t>
        <a:bodyPr/>
        <a:lstStyle/>
        <a:p>
          <a:r>
            <a:rPr lang="lv-LV" dirty="0" smtClean="0"/>
            <a:t>EDS</a:t>
          </a:r>
          <a:endParaRPr lang="en-US" dirty="0"/>
        </a:p>
      </dgm:t>
    </dgm:pt>
    <dgm:pt modelId="{6D47A648-1F8E-48F5-8079-FEE5FF61120C}" type="parTrans" cxnId="{DA18AD56-CFD9-4E23-A1C0-8D9B2491F555}">
      <dgm:prSet/>
      <dgm:spPr/>
      <dgm:t>
        <a:bodyPr/>
        <a:lstStyle/>
        <a:p>
          <a:endParaRPr lang="en-US"/>
        </a:p>
      </dgm:t>
    </dgm:pt>
    <dgm:pt modelId="{E92B788D-1BBF-4CEB-B3BC-E136E28518BD}" type="sibTrans" cxnId="{DA18AD56-CFD9-4E23-A1C0-8D9B2491F555}">
      <dgm:prSet/>
      <dgm:spPr/>
      <dgm:t>
        <a:bodyPr/>
        <a:lstStyle/>
        <a:p>
          <a:endParaRPr lang="en-US"/>
        </a:p>
      </dgm:t>
    </dgm:pt>
    <dgm:pt modelId="{1BEA102F-B2B3-40EE-B49F-28F0F7FA8E41}">
      <dgm:prSet phldrT="[Text]"/>
      <dgm:spPr/>
      <dgm:t>
        <a:bodyPr/>
        <a:lstStyle/>
        <a:p>
          <a:r>
            <a:rPr lang="lv-LV" dirty="0" smtClean="0"/>
            <a:t>BANKA</a:t>
          </a:r>
          <a:endParaRPr lang="en-US" dirty="0"/>
        </a:p>
      </dgm:t>
    </dgm:pt>
    <dgm:pt modelId="{483A33C1-A2D6-4D18-AADC-4150CE9D45BC}" type="parTrans" cxnId="{78680236-D3BD-4AF3-BDBE-484CBCD46BB1}">
      <dgm:prSet/>
      <dgm:spPr/>
      <dgm:t>
        <a:bodyPr/>
        <a:lstStyle/>
        <a:p>
          <a:endParaRPr lang="en-US"/>
        </a:p>
      </dgm:t>
    </dgm:pt>
    <dgm:pt modelId="{1C94D80C-94DC-440C-AC87-70347AF730D1}" type="sibTrans" cxnId="{78680236-D3BD-4AF3-BDBE-484CBCD46BB1}">
      <dgm:prSet/>
      <dgm:spPr/>
      <dgm:t>
        <a:bodyPr/>
        <a:lstStyle/>
        <a:p>
          <a:endParaRPr lang="en-US"/>
        </a:p>
      </dgm:t>
    </dgm:pt>
    <dgm:pt modelId="{814F00C5-0063-44AA-B515-0B2B45707E67}" type="pres">
      <dgm:prSet presAssocID="{4ADA7A6F-8F6E-46F9-8526-419E82961EF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15235-DB15-4522-BDA6-50533059D75E}" type="pres">
      <dgm:prSet presAssocID="{4ADA7A6F-8F6E-46F9-8526-419E82961EF2}" presName="arrow" presStyleLbl="bgShp" presStyleIdx="0" presStyleCnt="1"/>
      <dgm:spPr/>
    </dgm:pt>
    <dgm:pt modelId="{982FC960-8E76-4347-B417-DFA86B7EB936}" type="pres">
      <dgm:prSet presAssocID="{4ADA7A6F-8F6E-46F9-8526-419E82961EF2}" presName="linearProcess" presStyleCnt="0"/>
      <dgm:spPr/>
    </dgm:pt>
    <dgm:pt modelId="{28DB9D21-EF8E-4253-89C8-E36F5DAD6E14}" type="pres">
      <dgm:prSet presAssocID="{029540F3-8410-49D3-9D15-C12B99D65AD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4789-7E8B-4FA3-8E67-91FE44256F8A}" type="pres">
      <dgm:prSet presAssocID="{674511CB-9A71-44D4-8A04-0324BC63C761}" presName="sibTrans" presStyleCnt="0"/>
      <dgm:spPr/>
    </dgm:pt>
    <dgm:pt modelId="{2AC80AF9-0F22-4028-A1F0-54CCD72B6D89}" type="pres">
      <dgm:prSet presAssocID="{0840E16E-1206-4821-86B9-BCEB2984531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61A5B-D49A-4F11-AF82-E982A7AC9A89}" type="pres">
      <dgm:prSet presAssocID="{B7E54A48-1162-4D9A-AD0F-9065552E61BE}" presName="sibTrans" presStyleCnt="0"/>
      <dgm:spPr/>
    </dgm:pt>
    <dgm:pt modelId="{D7938C8F-86A9-4ADB-99CA-FE1B09EE858A}" type="pres">
      <dgm:prSet presAssocID="{37F94BA7-DF16-4A36-84DB-0F91AA23C08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607C1-F105-42AD-8588-D76D46A0B4BE}" type="pres">
      <dgm:prSet presAssocID="{EF52DF04-7A81-4D7B-912A-371DE4E398B7}" presName="sibTrans" presStyleCnt="0"/>
      <dgm:spPr/>
    </dgm:pt>
    <dgm:pt modelId="{8891A33B-3410-4568-9BA0-DB8B8856FEE4}" type="pres">
      <dgm:prSet presAssocID="{7DE6E410-5EAC-469F-87D2-4EF47CC6ADC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4035D-FC93-49AB-B80C-24D10948ACE0}" type="pres">
      <dgm:prSet presAssocID="{E92B788D-1BBF-4CEB-B3BC-E136E28518BD}" presName="sibTrans" presStyleCnt="0"/>
      <dgm:spPr/>
    </dgm:pt>
    <dgm:pt modelId="{2B4BF9EF-7A68-4A79-A08C-806B3E19720A}" type="pres">
      <dgm:prSet presAssocID="{1BEA102F-B2B3-40EE-B49F-28F0F7FA8E4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DA16A-453D-470C-89DF-A3700A650348}" type="presOf" srcId="{1BEA102F-B2B3-40EE-B49F-28F0F7FA8E41}" destId="{2B4BF9EF-7A68-4A79-A08C-806B3E19720A}" srcOrd="0" destOrd="0" presId="urn:microsoft.com/office/officeart/2005/8/layout/hProcess9"/>
    <dgm:cxn modelId="{1466B7FC-4059-452B-9B2C-F3806C31457D}" type="presOf" srcId="{029540F3-8410-49D3-9D15-C12B99D65AD2}" destId="{28DB9D21-EF8E-4253-89C8-E36F5DAD6E14}" srcOrd="0" destOrd="0" presId="urn:microsoft.com/office/officeart/2005/8/layout/hProcess9"/>
    <dgm:cxn modelId="{DE6CD18E-2ED8-4588-981D-EB1FECE5051C}" srcId="{4ADA7A6F-8F6E-46F9-8526-419E82961EF2}" destId="{37F94BA7-DF16-4A36-84DB-0F91AA23C084}" srcOrd="2" destOrd="0" parTransId="{4BAD3C9A-0430-4D62-AF4A-A2ADC078D851}" sibTransId="{EF52DF04-7A81-4D7B-912A-371DE4E398B7}"/>
    <dgm:cxn modelId="{7AA335BC-F0D8-4096-91DA-56DDA9B2B23A}" srcId="{4ADA7A6F-8F6E-46F9-8526-419E82961EF2}" destId="{0840E16E-1206-4821-86B9-BCEB2984531E}" srcOrd="1" destOrd="0" parTransId="{AA260D4B-5734-4811-AB90-9ACE2BB6082B}" sibTransId="{B7E54A48-1162-4D9A-AD0F-9065552E61BE}"/>
    <dgm:cxn modelId="{78680236-D3BD-4AF3-BDBE-484CBCD46BB1}" srcId="{4ADA7A6F-8F6E-46F9-8526-419E82961EF2}" destId="{1BEA102F-B2B3-40EE-B49F-28F0F7FA8E41}" srcOrd="4" destOrd="0" parTransId="{483A33C1-A2D6-4D18-AADC-4150CE9D45BC}" sibTransId="{1C94D80C-94DC-440C-AC87-70347AF730D1}"/>
    <dgm:cxn modelId="{642E6EAB-8A18-47F4-9BF9-D9F2E8656EE8}" type="presOf" srcId="{4ADA7A6F-8F6E-46F9-8526-419E82961EF2}" destId="{814F00C5-0063-44AA-B515-0B2B45707E67}" srcOrd="0" destOrd="0" presId="urn:microsoft.com/office/officeart/2005/8/layout/hProcess9"/>
    <dgm:cxn modelId="{7AB534FC-3E0E-42FC-9836-28ABE3ABF505}" type="presOf" srcId="{37F94BA7-DF16-4A36-84DB-0F91AA23C084}" destId="{D7938C8F-86A9-4ADB-99CA-FE1B09EE858A}" srcOrd="0" destOrd="0" presId="urn:microsoft.com/office/officeart/2005/8/layout/hProcess9"/>
    <dgm:cxn modelId="{DA18AD56-CFD9-4E23-A1C0-8D9B2491F555}" srcId="{4ADA7A6F-8F6E-46F9-8526-419E82961EF2}" destId="{7DE6E410-5EAC-469F-87D2-4EF47CC6ADCA}" srcOrd="3" destOrd="0" parTransId="{6D47A648-1F8E-48F5-8079-FEE5FF61120C}" sibTransId="{E92B788D-1BBF-4CEB-B3BC-E136E28518BD}"/>
    <dgm:cxn modelId="{0EC64358-9BF8-4A0D-BCB4-29437D58A1E2}" type="presOf" srcId="{0840E16E-1206-4821-86B9-BCEB2984531E}" destId="{2AC80AF9-0F22-4028-A1F0-54CCD72B6D89}" srcOrd="0" destOrd="0" presId="urn:microsoft.com/office/officeart/2005/8/layout/hProcess9"/>
    <dgm:cxn modelId="{49086666-985F-4FCA-BD8D-BF27ABD61705}" type="presOf" srcId="{7DE6E410-5EAC-469F-87D2-4EF47CC6ADCA}" destId="{8891A33B-3410-4568-9BA0-DB8B8856FEE4}" srcOrd="0" destOrd="0" presId="urn:microsoft.com/office/officeart/2005/8/layout/hProcess9"/>
    <dgm:cxn modelId="{F20B239B-D957-41C8-B94C-6618DFCA3991}" srcId="{4ADA7A6F-8F6E-46F9-8526-419E82961EF2}" destId="{029540F3-8410-49D3-9D15-C12B99D65AD2}" srcOrd="0" destOrd="0" parTransId="{23AC328A-FB3D-4A0E-ABDE-8E5BA94B6EDE}" sibTransId="{674511CB-9A71-44D4-8A04-0324BC63C761}"/>
    <dgm:cxn modelId="{7703B193-2667-4874-B765-95740C9F9B8D}" type="presParOf" srcId="{814F00C5-0063-44AA-B515-0B2B45707E67}" destId="{E9915235-DB15-4522-BDA6-50533059D75E}" srcOrd="0" destOrd="0" presId="urn:microsoft.com/office/officeart/2005/8/layout/hProcess9"/>
    <dgm:cxn modelId="{9708AD14-BA37-4386-B8E2-D8FAF3872C02}" type="presParOf" srcId="{814F00C5-0063-44AA-B515-0B2B45707E67}" destId="{982FC960-8E76-4347-B417-DFA86B7EB936}" srcOrd="1" destOrd="0" presId="urn:microsoft.com/office/officeart/2005/8/layout/hProcess9"/>
    <dgm:cxn modelId="{B38CDEB4-0F54-40F4-AB35-2E7F739E77F1}" type="presParOf" srcId="{982FC960-8E76-4347-B417-DFA86B7EB936}" destId="{28DB9D21-EF8E-4253-89C8-E36F5DAD6E14}" srcOrd="0" destOrd="0" presId="urn:microsoft.com/office/officeart/2005/8/layout/hProcess9"/>
    <dgm:cxn modelId="{9C21D2F1-EE85-44D8-A62B-32E44DC15E3F}" type="presParOf" srcId="{982FC960-8E76-4347-B417-DFA86B7EB936}" destId="{C6144789-7E8B-4FA3-8E67-91FE44256F8A}" srcOrd="1" destOrd="0" presId="urn:microsoft.com/office/officeart/2005/8/layout/hProcess9"/>
    <dgm:cxn modelId="{28E77BB8-9723-4A1B-9B80-1814470FB3C0}" type="presParOf" srcId="{982FC960-8E76-4347-B417-DFA86B7EB936}" destId="{2AC80AF9-0F22-4028-A1F0-54CCD72B6D89}" srcOrd="2" destOrd="0" presId="urn:microsoft.com/office/officeart/2005/8/layout/hProcess9"/>
    <dgm:cxn modelId="{64D7F279-9F36-4CDF-B4F5-50A988899129}" type="presParOf" srcId="{982FC960-8E76-4347-B417-DFA86B7EB936}" destId="{22361A5B-D49A-4F11-AF82-E982A7AC9A89}" srcOrd="3" destOrd="0" presId="urn:microsoft.com/office/officeart/2005/8/layout/hProcess9"/>
    <dgm:cxn modelId="{54A925D8-0456-4B9C-BD5F-07A66217F2AF}" type="presParOf" srcId="{982FC960-8E76-4347-B417-DFA86B7EB936}" destId="{D7938C8F-86A9-4ADB-99CA-FE1B09EE858A}" srcOrd="4" destOrd="0" presId="urn:microsoft.com/office/officeart/2005/8/layout/hProcess9"/>
    <dgm:cxn modelId="{6C00D4FD-BB7F-487E-A8FB-EDE1087E1933}" type="presParOf" srcId="{982FC960-8E76-4347-B417-DFA86B7EB936}" destId="{210607C1-F105-42AD-8588-D76D46A0B4BE}" srcOrd="5" destOrd="0" presId="urn:microsoft.com/office/officeart/2005/8/layout/hProcess9"/>
    <dgm:cxn modelId="{BC538CE5-ED1D-4EB0-82EF-8ACC4668531F}" type="presParOf" srcId="{982FC960-8E76-4347-B417-DFA86B7EB936}" destId="{8891A33B-3410-4568-9BA0-DB8B8856FEE4}" srcOrd="6" destOrd="0" presId="urn:microsoft.com/office/officeart/2005/8/layout/hProcess9"/>
    <dgm:cxn modelId="{828DD255-51EF-4C91-A7CB-4916399F9DFC}" type="presParOf" srcId="{982FC960-8E76-4347-B417-DFA86B7EB936}" destId="{3F54035D-FC93-49AB-B80C-24D10948ACE0}" srcOrd="7" destOrd="0" presId="urn:microsoft.com/office/officeart/2005/8/layout/hProcess9"/>
    <dgm:cxn modelId="{36121B1D-BCA3-499B-81F9-E984FD05532A}" type="presParOf" srcId="{982FC960-8E76-4347-B417-DFA86B7EB936}" destId="{2B4BF9EF-7A68-4A79-A08C-806B3E19720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04678-50D4-4FEA-BB5E-7EB437EA409D}">
      <dsp:nvSpPr>
        <dsp:cNvPr id="0" name=""/>
        <dsp:cNvSpPr/>
      </dsp:nvSpPr>
      <dsp:spPr>
        <a:xfrm>
          <a:off x="627695" y="124267"/>
          <a:ext cx="943997" cy="94399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stunda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04185" y="400757"/>
        <a:ext cx="667507" cy="667507"/>
      </dsp:txXfrm>
    </dsp:sp>
    <dsp:sp modelId="{62E380C3-BF1D-488F-998E-EA831BD5171C}">
      <dsp:nvSpPr>
        <dsp:cNvPr id="0" name=""/>
        <dsp:cNvSpPr/>
      </dsp:nvSpPr>
      <dsp:spPr>
        <a:xfrm rot="5400000">
          <a:off x="1615295" y="124267"/>
          <a:ext cx="943997" cy="94399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mēnesis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615295" y="400757"/>
        <a:ext cx="667507" cy="667507"/>
      </dsp:txXfrm>
    </dsp:sp>
    <dsp:sp modelId="{44899E3B-5979-4496-9FBC-88EE1DEB5230}">
      <dsp:nvSpPr>
        <dsp:cNvPr id="0" name=""/>
        <dsp:cNvSpPr/>
      </dsp:nvSpPr>
      <dsp:spPr>
        <a:xfrm rot="10800000">
          <a:off x="1615295" y="1111867"/>
          <a:ext cx="943997" cy="94399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ceturksnis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1615295" y="1111867"/>
        <a:ext cx="667507" cy="667507"/>
      </dsp:txXfrm>
    </dsp:sp>
    <dsp:sp modelId="{56AC1177-0F0A-46A0-8D8F-4BDCD0242A47}">
      <dsp:nvSpPr>
        <dsp:cNvPr id="0" name=""/>
        <dsp:cNvSpPr/>
      </dsp:nvSpPr>
      <dsp:spPr>
        <a:xfrm rot="16200000">
          <a:off x="627695" y="1111867"/>
          <a:ext cx="943997" cy="94399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gads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5400000">
        <a:off x="904185" y="1111867"/>
        <a:ext cx="667507" cy="667507"/>
      </dsp:txXfrm>
    </dsp:sp>
    <dsp:sp modelId="{298DFAC4-56CE-4A6F-B9A8-2D727660EED1}">
      <dsp:nvSpPr>
        <dsp:cNvPr id="0" name=""/>
        <dsp:cNvSpPr/>
      </dsp:nvSpPr>
      <dsp:spPr>
        <a:xfrm>
          <a:off x="1430529" y="893854"/>
          <a:ext cx="325929" cy="283417"/>
        </a:xfrm>
        <a:prstGeom prst="circular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AB265969-1CBD-433C-BC66-87B5BEE06A69}">
      <dsp:nvSpPr>
        <dsp:cNvPr id="0" name=""/>
        <dsp:cNvSpPr/>
      </dsp:nvSpPr>
      <dsp:spPr>
        <a:xfrm rot="10800000">
          <a:off x="1430529" y="1002861"/>
          <a:ext cx="325929" cy="283417"/>
        </a:xfrm>
        <a:prstGeom prst="circular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15235-DB15-4522-BDA6-50533059D75E}">
      <dsp:nvSpPr>
        <dsp:cNvPr id="0" name=""/>
        <dsp:cNvSpPr/>
      </dsp:nvSpPr>
      <dsp:spPr>
        <a:xfrm>
          <a:off x="457199" y="0"/>
          <a:ext cx="5181600" cy="43735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B9D21-EF8E-4253-89C8-E36F5DAD6E14}">
      <dsp:nvSpPr>
        <dsp:cNvPr id="0" name=""/>
        <dsp:cNvSpPr/>
      </dsp:nvSpPr>
      <dsp:spPr>
        <a:xfrm>
          <a:off x="1497" y="1312068"/>
          <a:ext cx="1142043" cy="174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EDS</a:t>
          </a:r>
          <a:endParaRPr lang="en-US" sz="1900" kern="1200" dirty="0"/>
        </a:p>
      </dsp:txBody>
      <dsp:txXfrm>
        <a:off x="57247" y="1367818"/>
        <a:ext cx="1030543" cy="1637925"/>
      </dsp:txXfrm>
    </dsp:sp>
    <dsp:sp modelId="{2AC80AF9-0F22-4028-A1F0-54CCD72B6D89}">
      <dsp:nvSpPr>
        <dsp:cNvPr id="0" name=""/>
        <dsp:cNvSpPr/>
      </dsp:nvSpPr>
      <dsp:spPr>
        <a:xfrm>
          <a:off x="1239237" y="1312068"/>
          <a:ext cx="1142043" cy="174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NIS</a:t>
          </a:r>
          <a:endParaRPr lang="en-US" sz="1900" kern="1200" dirty="0"/>
        </a:p>
      </dsp:txBody>
      <dsp:txXfrm>
        <a:off x="1294987" y="1367818"/>
        <a:ext cx="1030543" cy="1637925"/>
      </dsp:txXfrm>
    </dsp:sp>
    <dsp:sp modelId="{D7938C8F-86A9-4ADB-99CA-FE1B09EE858A}">
      <dsp:nvSpPr>
        <dsp:cNvPr id="0" name=""/>
        <dsp:cNvSpPr/>
      </dsp:nvSpPr>
      <dsp:spPr>
        <a:xfrm>
          <a:off x="2476978" y="1312068"/>
          <a:ext cx="1142043" cy="174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DVS</a:t>
          </a:r>
          <a:endParaRPr lang="en-US" sz="1900" kern="1200" dirty="0"/>
        </a:p>
      </dsp:txBody>
      <dsp:txXfrm>
        <a:off x="2532728" y="1367818"/>
        <a:ext cx="1030543" cy="1637925"/>
      </dsp:txXfrm>
    </dsp:sp>
    <dsp:sp modelId="{8891A33B-3410-4568-9BA0-DB8B8856FEE4}">
      <dsp:nvSpPr>
        <dsp:cNvPr id="0" name=""/>
        <dsp:cNvSpPr/>
      </dsp:nvSpPr>
      <dsp:spPr>
        <a:xfrm>
          <a:off x="3714718" y="1312068"/>
          <a:ext cx="1142043" cy="174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EDS</a:t>
          </a:r>
          <a:endParaRPr lang="en-US" sz="1900" kern="1200" dirty="0"/>
        </a:p>
      </dsp:txBody>
      <dsp:txXfrm>
        <a:off x="3770468" y="1367818"/>
        <a:ext cx="1030543" cy="1637925"/>
      </dsp:txXfrm>
    </dsp:sp>
    <dsp:sp modelId="{2B4BF9EF-7A68-4A79-A08C-806B3E19720A}">
      <dsp:nvSpPr>
        <dsp:cNvPr id="0" name=""/>
        <dsp:cNvSpPr/>
      </dsp:nvSpPr>
      <dsp:spPr>
        <a:xfrm>
          <a:off x="4952458" y="1312068"/>
          <a:ext cx="1142043" cy="174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BANKA</a:t>
          </a:r>
          <a:endParaRPr lang="en-US" sz="1900" kern="1200" dirty="0"/>
        </a:p>
      </dsp:txBody>
      <dsp:txXfrm>
        <a:off x="5008208" y="1367818"/>
        <a:ext cx="1030543" cy="1637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0.85647</cdr:x>
      <cdr:y>0.29183</cdr:y>
    </cdr:from>
    <cdr:to>
      <cdr:x>0.94588</cdr:x>
      <cdr:y>0.36588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4200" y="1276349"/>
          <a:ext cx="7239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82,9%</a:t>
          </a:r>
          <a:endParaRPr lang="lv-LV" sz="11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899ABD-E134-43CE-BBBC-4509A6E5911E}" type="datetimeFigureOut">
              <a:rPr lang="lv-LV"/>
              <a:pPr>
                <a:defRPr/>
              </a:pPr>
              <a:t>2018.06.11.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87CF073-C724-4113-B216-05E2412E4F38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0BD-0453-4B1A-97F0-09D0D70F2E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3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0BD-0453-4B1A-97F0-09D0D70F2E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8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4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99F-752B-4F53-B8AE-95245633CF6D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16A9-119A-4456-9CCE-D64687FE6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50467C44-140F-4DCE-A22E-8EF0A7CB2FC5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8438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1797BDD-E795-4939-9974-12955628502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8161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99C22E0-8F88-4A9C-8093-D16FC134CED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0459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44E8C483-9F59-4BA1-ADAE-49D2F231BD8E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3917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E1EFD9D-43EB-4BF3-998D-B50FF18406D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9226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4A64DF74-2B5C-499A-998A-51714401ACA5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7264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3685D7C5-65B4-43C8-846A-FA26A8410399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851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82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54FD1-278F-4D8F-AEB2-2AF50206749B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AE9115-29AE-4BC5-80CD-E1D19ACF69A4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chart" Target="../charts/chart3.xml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.png"/><Relationship Id="rId3" Type="http://schemas.openxmlformats.org/officeDocument/2006/relationships/chart" Target="../charts/chart4.xm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09800" y="3505200"/>
            <a:ext cx="7772400" cy="960438"/>
          </a:xfrm>
        </p:spPr>
        <p:txBody>
          <a:bodyPr>
            <a:normAutofit fontScale="90000"/>
          </a:bodyPr>
          <a:lstStyle/>
          <a:p>
            <a:r>
              <a:rPr lang="lv-LV" altLang="lv-LV" dirty="0" smtClean="0">
                <a:solidFill>
                  <a:schemeClr val="tx2">
                    <a:lumMod val="50000"/>
                  </a:schemeClr>
                </a:solidFill>
              </a:rPr>
              <a:t>Valsts ieņēmumu dienests kā digitālās transformācijas līderis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Vita Narnicka </a:t>
            </a:r>
          </a:p>
          <a:p>
            <a:pPr algn="r"/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Valsts ieņēmumu dienesta </a:t>
            </a:r>
          </a:p>
          <a:p>
            <a:pPr algn="r"/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ģenerāldirektora 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vietniece,</a:t>
            </a:r>
          </a:p>
          <a:p>
            <a:pPr algn="r"/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Informātikas pārvaldes direktore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v-LV" altLang="lv-LV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Praktiskie padomi</a:t>
            </a:r>
            <a:endParaRPr lang="lv-LV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734" y="1752601"/>
            <a:ext cx="7222067" cy="437357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lv-LV" dirty="0" smtClean="0"/>
              <a:t>Daudz efektīvāk veikt nelielus soļus ar izmērāmiem rezultātiem</a:t>
            </a:r>
          </a:p>
          <a:p>
            <a:pPr marL="457200" indent="-457200">
              <a:buAutoNum type="arabicPeriod"/>
            </a:pPr>
            <a:endParaRPr lang="lv-LV" dirty="0" smtClean="0"/>
          </a:p>
          <a:p>
            <a:pPr marL="457200" indent="-457200">
              <a:buAutoNum type="arabicPeriod"/>
            </a:pPr>
            <a:r>
              <a:rPr lang="lv-LV" dirty="0" smtClean="0"/>
              <a:t>Procesu uzlabojumus jāveic pakāpeniski, iteratīvi</a:t>
            </a:r>
          </a:p>
          <a:p>
            <a:pPr marL="457200" indent="-457200">
              <a:buAutoNum type="arabicPeriod"/>
            </a:pPr>
            <a:endParaRPr lang="lv-LV" dirty="0" smtClean="0"/>
          </a:p>
          <a:p>
            <a:pPr marL="457200" indent="-457200">
              <a:buAutoNum type="arabicPeriod"/>
            </a:pPr>
            <a:r>
              <a:rPr lang="lv-LV" dirty="0" smtClean="0"/>
              <a:t>Pēc katra posma jānovērtē sasniegto</a:t>
            </a:r>
          </a:p>
          <a:p>
            <a:pPr marL="457200" indent="-457200">
              <a:buAutoNum type="arabicPeriod"/>
            </a:pPr>
            <a:endParaRPr lang="lv-LV" dirty="0"/>
          </a:p>
          <a:p>
            <a:pPr marL="457200" indent="-457200">
              <a:buAutoNum type="arabicPeriod"/>
            </a:pPr>
            <a:r>
              <a:rPr lang="lv-LV" dirty="0" smtClean="0"/>
              <a:t>Svarīgākie uzlabojumu radītāji – administratīvais slogs, klientu apmierinātība, gala produkta izmaksa (vienas GID apstrādes izmaksa)</a:t>
            </a:r>
          </a:p>
          <a:p>
            <a:pPr marL="457200" indent="-457200">
              <a:buAutoNum type="arabicPeriod"/>
            </a:pP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10</a:t>
            </a:fld>
            <a:endParaRPr lang="en-US" altLang="lv-LV"/>
          </a:p>
        </p:txBody>
      </p:sp>
      <p:sp>
        <p:nvSpPr>
          <p:cNvPr id="7" name="TextBox 6"/>
          <p:cNvSpPr txBox="1"/>
          <p:nvPr/>
        </p:nvSpPr>
        <p:spPr>
          <a:xfrm>
            <a:off x="6696892" y="5684136"/>
            <a:ext cx="37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Pareto princips strādā! </a:t>
            </a:r>
          </a:p>
          <a:p>
            <a:endParaRPr lang="lv-LV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3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Mīti</a:t>
            </a:r>
            <a:endParaRPr lang="lv-LV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868" y="1752601"/>
            <a:ext cx="6239933" cy="437357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lv-LV" dirty="0" smtClean="0"/>
              <a:t>Procesa daļēja transformācija nedod pievienoto vērtību</a:t>
            </a:r>
          </a:p>
          <a:p>
            <a:pPr marL="457200" indent="-457200">
              <a:buAutoNum type="arabicPeriod"/>
            </a:pPr>
            <a:endParaRPr lang="lv-LV" dirty="0" smtClean="0"/>
          </a:p>
          <a:p>
            <a:pPr marL="457200" indent="-457200">
              <a:buAutoNum type="arabicPeriod"/>
            </a:pPr>
            <a:r>
              <a:rPr lang="lv-LV" dirty="0" smtClean="0"/>
              <a:t>Visu uzreiz var paredzēt</a:t>
            </a:r>
          </a:p>
          <a:p>
            <a:pPr marL="457200" indent="-457200">
              <a:buAutoNum type="arabicPeriod"/>
            </a:pPr>
            <a:endParaRPr lang="lv-LV" dirty="0" smtClean="0"/>
          </a:p>
          <a:p>
            <a:pPr marL="457200" indent="-457200">
              <a:buAutoNum type="arabicPeriod"/>
            </a:pPr>
            <a:r>
              <a:rPr lang="lv-LV" dirty="0" smtClean="0"/>
              <a:t>Procesu robotizācija nav iespējama valsts pārvaldē</a:t>
            </a:r>
            <a:endParaRPr lang="lv-LV" dirty="0"/>
          </a:p>
          <a:p>
            <a:pPr marL="457200" indent="-457200">
              <a:buAutoNum type="arabicPeriod"/>
            </a:pPr>
            <a:endParaRPr lang="lv-LV" dirty="0" smtClean="0"/>
          </a:p>
          <a:p>
            <a:pPr marL="457200" indent="-457200">
              <a:buAutoNum type="arabicPeriod"/>
            </a:pPr>
            <a:r>
              <a:rPr lang="lv-LV" dirty="0" err="1" smtClean="0"/>
              <a:t>Digitalizācija</a:t>
            </a:r>
            <a:r>
              <a:rPr lang="lv-LV" dirty="0" smtClean="0"/>
              <a:t> atņem darba vietas </a:t>
            </a:r>
          </a:p>
          <a:p>
            <a:pPr marL="457200" indent="-457200">
              <a:buAutoNum type="arabicPeriod"/>
            </a:pP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11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02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Mīti un realitāte</a:t>
            </a:r>
            <a:endParaRPr lang="lv-LV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135" y="1417643"/>
            <a:ext cx="6239933" cy="43735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lv-LV" dirty="0" smtClean="0"/>
              <a:t>Procesa daļēja transformācija nedod pievienoto vērtību</a:t>
            </a:r>
          </a:p>
          <a:p>
            <a:endParaRPr lang="lv-LV" dirty="0" smtClean="0"/>
          </a:p>
          <a:p>
            <a:r>
              <a:rPr lang="lv-LV" dirty="0" smtClean="0"/>
              <a:t>2. Visu uzreiz var paredzēt</a:t>
            </a:r>
          </a:p>
          <a:p>
            <a:pPr marL="457200" indent="-457200">
              <a:buAutoNum type="arabicPeriod"/>
            </a:pPr>
            <a:endParaRPr lang="lv-LV" dirty="0" smtClean="0"/>
          </a:p>
          <a:p>
            <a:r>
              <a:rPr lang="lv-LV" dirty="0" smtClean="0"/>
              <a:t>3. Procesu robotizācija nav iespējama valsts pārvaldē</a:t>
            </a:r>
            <a:endParaRPr lang="lv-LV" dirty="0"/>
          </a:p>
          <a:p>
            <a:pPr marL="457200" indent="-457200">
              <a:buAutoNum type="arabicPeriod"/>
            </a:pP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4. </a:t>
            </a:r>
            <a:r>
              <a:rPr lang="lv-LV" dirty="0" err="1" smtClean="0"/>
              <a:t>Digitalizācija</a:t>
            </a:r>
            <a:r>
              <a:rPr lang="lv-LV" dirty="0" smtClean="0"/>
              <a:t> atņem darba vietas </a:t>
            </a:r>
          </a:p>
          <a:p>
            <a:pPr marL="457200" indent="-457200">
              <a:buAutoNum type="arabicPeriod"/>
            </a:pP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12</a:t>
            </a:fld>
            <a:endParaRPr lang="en-US" altLang="lv-LV"/>
          </a:p>
        </p:txBody>
      </p:sp>
      <p:sp>
        <p:nvSpPr>
          <p:cNvPr id="7" name="TextBox 6"/>
          <p:cNvSpPr txBox="1"/>
          <p:nvPr/>
        </p:nvSpPr>
        <p:spPr>
          <a:xfrm>
            <a:off x="1744134" y="2147600"/>
            <a:ext cx="77385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Tieši nelielas un pakāpeniskas izmaiņas ir visefektīvākās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4133" y="2881896"/>
            <a:ext cx="77385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Sabiedrības attīstība tikai paātrinās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0334" y="3982613"/>
            <a:ext cx="77385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Vienveidīgi  regulārie darbi eksistē visās darbības jomās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0334" y="5196226"/>
            <a:ext cx="86070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Digitalizacija</a:t>
            </a:r>
            <a:r>
              <a:rPr lang="lv-LV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transformē darba ikdienu, atbrīvojot no vienveidīgiem darbiem</a:t>
            </a:r>
          </a:p>
        </p:txBody>
      </p:sp>
    </p:spTree>
    <p:extLst>
      <p:ext uri="{BB962C8B-B14F-4D97-AF65-F5344CB8AC3E}">
        <p14:creationId xmlns:p14="http://schemas.microsoft.com/office/powerpoint/2010/main" val="22015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50" y="3860547"/>
            <a:ext cx="475314" cy="459957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16207" y="-91843"/>
            <a:ext cx="10515600" cy="1016000"/>
          </a:xfrm>
        </p:spPr>
        <p:txBody>
          <a:bodyPr>
            <a:normAutofit/>
          </a:bodyPr>
          <a:lstStyle/>
          <a:p>
            <a:pPr algn="r"/>
            <a:r>
              <a:rPr lang="lv-LV" sz="24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Automatizācijas potenciāls iekļauj ne tikai fiziskus uzdevumus </a:t>
            </a:r>
            <a:endParaRPr lang="en-GB" sz="24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33157" y="925512"/>
          <a:ext cx="11863295" cy="487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/>
          </p:nvPr>
        </p:nvGraphicFramePr>
        <p:xfrm>
          <a:off x="1789958" y="421654"/>
          <a:ext cx="9258513" cy="442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2252" y="5265653"/>
            <a:ext cx="1380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Vadīšana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684" y="5213596"/>
            <a:ext cx="1146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Eksperta</a:t>
            </a:r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viedoklis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9880" y="5204138"/>
            <a:ext cx="159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Sadarbība ar iesaistītājām pusēm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2001" y="5244374"/>
            <a:ext cx="159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Neparedz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amas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fiziskās aktivitātes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513" y="5244374"/>
            <a:ext cx="138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</a:t>
            </a:r>
          </a:p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ieguve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2737" y="5244374"/>
            <a:ext cx="147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 </a:t>
            </a:r>
          </a:p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apstrāde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0227" y="5245729"/>
            <a:ext cx="159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aredzamas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fiziskās aktivitātes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782" y="2279521"/>
          <a:ext cx="1853470" cy="31034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53470">
                  <a:extLst>
                    <a:ext uri="{9D8B030D-6E8A-4147-A177-3AD203B41FA5}">
                      <a16:colId xmlns:a16="http://schemas.microsoft.com/office/drawing/2014/main" val="363637481"/>
                    </a:ext>
                  </a:extLst>
                </a:gridCol>
              </a:tblGrid>
              <a:tr h="1522458"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Automatiz</a:t>
                      </a:r>
                      <a:r>
                        <a:rPr lang="lv-LV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ācijas</a:t>
                      </a:r>
                      <a:r>
                        <a:rPr lang="lv-LV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potenciāls katrai grupai, </a:t>
                      </a:r>
                    </a:p>
                    <a:p>
                      <a:r>
                        <a:rPr lang="lv-LV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īpatsvars % no darba laika </a:t>
                      </a:r>
                      <a:endParaRPr lang="en-GB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719853"/>
                  </a:ext>
                </a:extLst>
              </a:tr>
              <a:tr h="1581026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Darbā izmantotais</a:t>
                      </a:r>
                      <a:r>
                        <a:rPr lang="lv-LV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laiks (tagad), </a:t>
                      </a:r>
                    </a:p>
                    <a:p>
                      <a:r>
                        <a:rPr lang="lv-LV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īpatsvars %</a:t>
                      </a:r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8900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69272" y="835580"/>
            <a:ext cx="4490607" cy="59069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normAutofit/>
          </a:bodyPr>
          <a:lstStyle/>
          <a:p>
            <a:r>
              <a:rPr lang="lv-LV" sz="12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Šīm darba aktivitātēm ir ievērojami augstāks automatizācijas potenciāls </a:t>
            </a:r>
            <a:endParaRPr lang="en-GB" sz="1200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544" y="5821944"/>
            <a:ext cx="967289" cy="97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143" y="5702050"/>
            <a:ext cx="994131" cy="9702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4172" y="5732012"/>
            <a:ext cx="1034816" cy="97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845" y="2338934"/>
            <a:ext cx="451425" cy="5595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8771" y="5732012"/>
            <a:ext cx="981468" cy="97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8149" y="5700322"/>
            <a:ext cx="671179" cy="972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79394" y="5732012"/>
            <a:ext cx="957958" cy="972000"/>
            <a:chOff x="5813260" y="334964"/>
            <a:chExt cx="957958" cy="1242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5728" y="604964"/>
              <a:ext cx="725490" cy="972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13260" y="334964"/>
              <a:ext cx="446957" cy="540000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9759" y="5715497"/>
            <a:ext cx="967349" cy="972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28" y="6533608"/>
            <a:ext cx="2068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</a:t>
            </a:r>
            <a:r>
              <a:rPr lang="lv-LV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lv-LV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cKinsey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9879" y="4736497"/>
            <a:ext cx="732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  <a:endPara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76400" y="-74419"/>
            <a:ext cx="10515600" cy="1016000"/>
          </a:xfrm>
        </p:spPr>
        <p:txBody>
          <a:bodyPr>
            <a:normAutofit/>
          </a:bodyPr>
          <a:lstStyle/>
          <a:p>
            <a:pPr algn="r"/>
            <a:r>
              <a:rPr lang="lv-LV" sz="2400" b="1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Nerutīnas</a:t>
            </a:r>
            <a:r>
              <a:rPr lang="lv-LV" sz="24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4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prasmes kļūst īpaši būtiskas, kad automatizācijas potenciāls ir atgūts </a:t>
            </a:r>
            <a:endParaRPr lang="en-GB" sz="24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2597686" y="406400"/>
          <a:ext cx="9258513" cy="442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7326" y="5344239"/>
            <a:ext cx="96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Sociālās prasmes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8733" y="5943457"/>
          <a:ext cx="2188489" cy="822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88489">
                  <a:extLst>
                    <a:ext uri="{9D8B030D-6E8A-4147-A177-3AD203B41FA5}">
                      <a16:colId xmlns:a16="http://schemas.microsoft.com/office/drawing/2014/main" val="363637481"/>
                    </a:ext>
                  </a:extLst>
                </a:gridCol>
              </a:tblGrid>
              <a:tr h="740333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Esošai prasmju pielietošanas</a:t>
                      </a:r>
                      <a:r>
                        <a:rPr lang="lv-LV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īpatsvars % no </a:t>
                      </a:r>
                      <a:r>
                        <a:rPr lang="lv-LV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darba</a:t>
                      </a:r>
                      <a:endParaRPr lang="lv-LV" sz="12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lv-LV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laika</a:t>
                      </a:r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71985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47004" y="5344239"/>
            <a:ext cx="96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Radošās  prasmes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4820" y="5344239"/>
            <a:ext cx="96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Problēmu risināšana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9186" y="5344239"/>
            <a:ext cx="96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Sadarbība ar citiem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5277" y="5348899"/>
            <a:ext cx="96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Labas </a:t>
            </a:r>
            <a:r>
              <a:rPr lang="lv-LV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motorās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prasmes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24955" y="5348899"/>
            <a:ext cx="96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Pamat-izziņas prasmes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02771" y="5348899"/>
            <a:ext cx="96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Fiziskās prasmes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91155" y="5385919"/>
            <a:ext cx="96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Cilvēka pamat-prasmes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412041" y="814459"/>
          <a:ext cx="2188489" cy="512899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88489">
                  <a:extLst>
                    <a:ext uri="{9D8B030D-6E8A-4147-A177-3AD203B41FA5}">
                      <a16:colId xmlns:a16="http://schemas.microsoft.com/office/drawing/2014/main" val="363637481"/>
                    </a:ext>
                  </a:extLst>
                </a:gridCol>
              </a:tblGrid>
              <a:tr h="5128998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Izmaiņas prasmju</a:t>
                      </a:r>
                      <a:r>
                        <a:rPr lang="lv-LV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pielietošanā, īpatsvars % no darba laika </a:t>
                      </a:r>
                      <a:endParaRPr lang="en-GB" sz="12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71985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58846" y="6116723"/>
            <a:ext cx="964989" cy="323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25%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72315" y="6116723"/>
            <a:ext cx="964989" cy="323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13%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24266" y="6116722"/>
            <a:ext cx="964989" cy="323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43%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84351" y="6128209"/>
            <a:ext cx="964989" cy="323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36%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06016" y="6128210"/>
            <a:ext cx="964989" cy="323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28%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42669" y="6116722"/>
            <a:ext cx="964989" cy="323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57036" y="6116722"/>
            <a:ext cx="964989" cy="323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28%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71403" y="6111986"/>
            <a:ext cx="964989" cy="323271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95%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6846" y="843233"/>
            <a:ext cx="4370398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lv-LV" sz="11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Radošums ietver jaunu ideju radīšanu jeb jaunu ideju kombināciju pielietošanu, kā arī jaunu kategoriju un veidu radīšanu un atzīšanu, kas tādējādi ir arī analītiski. </a:t>
            </a:r>
            <a:endParaRPr lang="en-GB" sz="11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77" y="4469058"/>
            <a:ext cx="923660" cy="8133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015" y="1424784"/>
            <a:ext cx="487823" cy="4988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331" y="4549240"/>
            <a:ext cx="973880" cy="7583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895" y="4492585"/>
            <a:ext cx="771206" cy="7966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1737" y="4469058"/>
            <a:ext cx="466806" cy="9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1413" y="4572290"/>
            <a:ext cx="1028164" cy="7315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2016" y="4570771"/>
            <a:ext cx="790613" cy="7419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1764" y="4500676"/>
            <a:ext cx="895172" cy="895172"/>
          </a:xfrm>
          <a:prstGeom prst="rect">
            <a:avLst/>
          </a:prstGeom>
        </p:spPr>
      </p:pic>
      <p:pic>
        <p:nvPicPr>
          <p:cNvPr id="1026" name="Picture 24" descr="image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073" y="4579177"/>
            <a:ext cx="781877" cy="7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4612317" y="858506"/>
            <a:ext cx="2151221" cy="276141"/>
            <a:chOff x="4637506" y="843233"/>
            <a:chExt cx="2151221" cy="276141"/>
          </a:xfrm>
          <a:solidFill>
            <a:srgbClr val="002060"/>
          </a:solidFill>
        </p:grpSpPr>
        <p:cxnSp>
          <p:nvCxnSpPr>
            <p:cNvPr id="46" name="Straight Connector 45"/>
            <p:cNvCxnSpPr/>
            <p:nvPr/>
          </p:nvCxnSpPr>
          <p:spPr>
            <a:xfrm flipH="1">
              <a:off x="4692073" y="843233"/>
              <a:ext cx="2096654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01310" y="843233"/>
              <a:ext cx="0" cy="256959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4637506" y="998814"/>
              <a:ext cx="109134" cy="1205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2751663" y="814459"/>
          <a:ext cx="9308706" cy="5139770"/>
        </p:xfrm>
        <a:graphic>
          <a:graphicData uri="http://schemas.openxmlformats.org/drawingml/2006/table">
            <a:tbl>
              <a:tblPr/>
              <a:tblGrid>
                <a:gridCol w="9308706">
                  <a:extLst>
                    <a:ext uri="{9D8B030D-6E8A-4147-A177-3AD203B41FA5}">
                      <a16:colId xmlns:a16="http://schemas.microsoft.com/office/drawing/2014/main" val="3077166655"/>
                    </a:ext>
                  </a:extLst>
                </a:gridCol>
              </a:tblGrid>
              <a:tr h="51397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</a:lnL>
                    <a:lnR w="12700" cmpd="sng">
                      <a:noFill/>
                      <a:prstDash val="sysDot"/>
                    </a:lnR>
                    <a:lnT w="12700" cmpd="sng">
                      <a:noFill/>
                      <a:prstDash val="sysDot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58077"/>
                  </a:ext>
                </a:extLst>
              </a:tr>
            </a:tbl>
          </a:graphicData>
        </a:graphic>
      </p:graphicFrame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2919" y="5862069"/>
            <a:ext cx="430944" cy="41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6935" y="6488668"/>
            <a:ext cx="2068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</a:t>
            </a:r>
            <a:r>
              <a:rPr lang="lv-LV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lv-LV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cKinsey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Kas mums palīdzēs nākotnē</a:t>
            </a:r>
            <a:endParaRPr lang="lv-LV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800" y="1752601"/>
            <a:ext cx="6731000" cy="437357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lv-LV" dirty="0" smtClean="0"/>
              <a:t>Mobilā aplikācija  - Attaisnotie izdevumi (ir)</a:t>
            </a:r>
          </a:p>
          <a:p>
            <a:pPr marL="457200" indent="-457200">
              <a:buAutoNum type="arabicPeriod"/>
            </a:pPr>
            <a:endParaRPr lang="lv-LV" dirty="0" smtClean="0"/>
          </a:p>
          <a:p>
            <a:pPr marL="457200" indent="-457200">
              <a:buAutoNum type="arabicPeriod"/>
            </a:pPr>
            <a:r>
              <a:rPr lang="lv-LV" dirty="0" smtClean="0"/>
              <a:t>Skenēto dokumentu (kases čeku) automātiskā analīze (veidojam)</a:t>
            </a:r>
          </a:p>
          <a:p>
            <a:pPr marL="457200" indent="-457200">
              <a:buAutoNum type="arabicPeriod"/>
            </a:pPr>
            <a:endParaRPr lang="lv-LV" dirty="0"/>
          </a:p>
          <a:p>
            <a:pPr marL="457200" indent="-457200">
              <a:buAutoNum type="arabicPeriod"/>
            </a:pPr>
            <a:r>
              <a:rPr lang="lv-LV" dirty="0" smtClean="0"/>
              <a:t>e-Veselības ieviešana (gaidām)</a:t>
            </a:r>
          </a:p>
          <a:p>
            <a:pPr marL="457200" indent="-457200">
              <a:buAutoNum type="arabicPeriod"/>
            </a:pPr>
            <a:endParaRPr lang="lv-LV" dirty="0"/>
          </a:p>
          <a:p>
            <a:pPr marL="457200" indent="-457200">
              <a:buAutoNum type="arabicPeriod"/>
            </a:pPr>
            <a:r>
              <a:rPr lang="lv-LV" dirty="0" err="1" smtClean="0"/>
              <a:t>Čatbotu</a:t>
            </a:r>
            <a:r>
              <a:rPr lang="lv-LV" dirty="0" smtClean="0"/>
              <a:t> pilotēšana</a:t>
            </a:r>
          </a:p>
          <a:p>
            <a:pPr marL="457200" indent="-457200">
              <a:buAutoNum type="arabicPeriod"/>
            </a:pPr>
            <a:endParaRPr lang="lv-LV" dirty="0" smtClean="0"/>
          </a:p>
          <a:p>
            <a:pPr marL="457200" indent="-457200">
              <a:buAutoNum type="arabicPeriod"/>
            </a:pPr>
            <a:endParaRPr lang="lv-LV" dirty="0"/>
          </a:p>
          <a:p>
            <a:pPr marL="457200" indent="-457200">
              <a:buAutoNum type="arabicPeriod"/>
            </a:pP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15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17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v-LV" altLang="lv-LV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strādā digitālā transformācija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8589" y="1752601"/>
            <a:ext cx="5566611" cy="4373565"/>
          </a:xfrm>
        </p:spPr>
        <p:txBody>
          <a:bodyPr/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79" y="1376425"/>
            <a:ext cx="3962400" cy="2641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2</a:t>
            </a:fld>
            <a:endParaRPr lang="en-US" altLang="lv-LV"/>
          </a:p>
        </p:txBody>
      </p:sp>
      <p:sp>
        <p:nvSpPr>
          <p:cNvPr id="12" name="TextBox 11"/>
          <p:cNvSpPr txBox="1"/>
          <p:nvPr/>
        </p:nvSpPr>
        <p:spPr>
          <a:xfrm>
            <a:off x="4459705" y="207745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  <p:sp>
        <p:nvSpPr>
          <p:cNvPr id="15" name="Rectangle 14"/>
          <p:cNvSpPr/>
          <p:nvPr/>
        </p:nvSpPr>
        <p:spPr>
          <a:xfrm>
            <a:off x="5956969" y="3820824"/>
            <a:ext cx="54991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transformation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r"/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touch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lv-LV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lv-LV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purchase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lv-LV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lv-LV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</a:t>
            </a:r>
            <a:r>
              <a:rPr lang="lv-LV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manufacture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Placeholder 3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endParaRPr lang="lv-LV" altLang="lv-LV" dirty="0" smtClean="0"/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1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endParaRPr lang="lv-LV" altLang="lv-LV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fld id="{7DCC6F55-B767-430A-A247-9578092BF61A}" type="slidenum">
              <a:rPr lang="en-US" altLang="lv-LV"/>
              <a:pPr/>
              <a:t>3</a:t>
            </a:fld>
            <a:endParaRPr lang="en-US" altLang="lv-LV" dirty="0"/>
          </a:p>
        </p:txBody>
      </p:sp>
      <p:sp>
        <p:nvSpPr>
          <p:cNvPr id="2" name="Oval 1"/>
          <p:cNvSpPr/>
          <p:nvPr/>
        </p:nvSpPr>
        <p:spPr>
          <a:xfrm>
            <a:off x="5548398" y="2604212"/>
            <a:ext cx="1448410" cy="129479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VID</a:t>
            </a:r>
          </a:p>
        </p:txBody>
      </p:sp>
      <p:sp>
        <p:nvSpPr>
          <p:cNvPr id="3" name="Right Arrow 2"/>
          <p:cNvSpPr/>
          <p:nvPr/>
        </p:nvSpPr>
        <p:spPr>
          <a:xfrm rot="7614102">
            <a:off x="6642141" y="2011564"/>
            <a:ext cx="1016813" cy="6364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ight Arrow 8"/>
          <p:cNvSpPr/>
          <p:nvPr/>
        </p:nvSpPr>
        <p:spPr>
          <a:xfrm rot="2192722">
            <a:off x="4724423" y="2031916"/>
            <a:ext cx="1084769" cy="6364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ight Arrow 9"/>
          <p:cNvSpPr/>
          <p:nvPr/>
        </p:nvSpPr>
        <p:spPr>
          <a:xfrm rot="16200000">
            <a:off x="5764197" y="4131275"/>
            <a:ext cx="1016813" cy="6364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5892033" y="5149902"/>
            <a:ext cx="1279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 </a:t>
            </a:r>
          </a:p>
          <a:p>
            <a:pPr algn="ctr"/>
            <a:r>
              <a:rPr lang="lv-LV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+100% gadā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0280" y="1714110"/>
            <a:ext cx="159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Klientu EDS lietošana </a:t>
            </a:r>
          </a:p>
          <a:p>
            <a:pPr algn="ctr"/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+10% </a:t>
            </a:r>
            <a:r>
              <a:rPr lang="lv-LV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8052" y="1606389"/>
            <a:ext cx="17935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Publisko iestāžu pieprasījumi</a:t>
            </a:r>
          </a:p>
          <a:p>
            <a:pPr algn="ctr"/>
            <a:r>
              <a:rPr lang="lv-LV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+30% </a:t>
            </a:r>
            <a:r>
              <a:rPr lang="lv-LV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Kāpēc VID dara?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4</a:t>
            </a:fld>
            <a:endParaRPr lang="en-US" alt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868" y="1752601"/>
            <a:ext cx="6620933" cy="4373573"/>
          </a:xfrm>
        </p:spPr>
        <p:txBody>
          <a:bodyPr/>
          <a:lstStyle/>
          <a:p>
            <a:r>
              <a:rPr lang="lv-LV" dirty="0" smtClean="0"/>
              <a:t>1. VID galvenie rezultatīvie rādītāji ir nodokļu ieņēmumi un saistītie rādītāji</a:t>
            </a:r>
          </a:p>
          <a:p>
            <a:pPr marL="457200" indent="-457200">
              <a:buAutoNum type="arabicPeriod" startAt="2"/>
            </a:pPr>
            <a:endParaRPr lang="lv-LV" dirty="0" smtClean="0"/>
          </a:p>
          <a:p>
            <a:pPr marL="457200" indent="-457200">
              <a:buAutoNum type="arabicPeriod" startAt="2"/>
            </a:pPr>
            <a:r>
              <a:rPr lang="lv-LV" dirty="0" smtClean="0"/>
              <a:t>VID klienti sagaida šodienai atbilstošu apkalpošanu</a:t>
            </a:r>
          </a:p>
          <a:p>
            <a:pPr marL="457200" indent="-457200">
              <a:buAutoNum type="arabicPeriod" startAt="2"/>
            </a:pPr>
            <a:endParaRPr lang="lv-LV" dirty="0" smtClean="0"/>
          </a:p>
          <a:p>
            <a:pPr marL="457200" indent="-457200">
              <a:buAutoNum type="arabicPeriod" startAt="2"/>
            </a:pPr>
            <a:r>
              <a:rPr lang="lv-LV" dirty="0" smtClean="0"/>
              <a:t>Stingri noteiktie mērķi un laika rāmji</a:t>
            </a:r>
          </a:p>
          <a:p>
            <a:pPr marL="457200" indent="-457200">
              <a:buAutoNum type="arabicPeriod" startAt="2"/>
            </a:pPr>
            <a:endParaRPr lang="lv-LV" dirty="0" smtClean="0"/>
          </a:p>
          <a:p>
            <a:pPr marL="457200" indent="-457200">
              <a:buAutoNum type="arabicPeriod" startAt="2"/>
            </a:pPr>
            <a:r>
              <a:rPr lang="lv-LV" dirty="0" smtClean="0"/>
              <a:t>Cilvēkresursu izaicinājumi</a:t>
            </a:r>
          </a:p>
          <a:p>
            <a:pPr marL="457200" indent="-457200">
              <a:buAutoNum type="arabicPeriod" startAt="2"/>
            </a:pPr>
            <a:endParaRPr lang="lv-LV" dirty="0"/>
          </a:p>
          <a:p>
            <a:pPr marL="457200" indent="-457200">
              <a:buAutoNum type="arabicPeriod" startAt="2"/>
            </a:pPr>
            <a:r>
              <a:rPr lang="lv-LV" dirty="0" smtClean="0"/>
              <a:t>Vadības un </a:t>
            </a:r>
            <a:r>
              <a:rPr lang="lv-LV" dirty="0"/>
              <a:t>v</a:t>
            </a:r>
            <a:r>
              <a:rPr lang="lv-LV" dirty="0" smtClean="0"/>
              <a:t>aldības atbalsts  </a:t>
            </a:r>
          </a:p>
          <a:p>
            <a:pPr marL="457200" indent="-457200">
              <a:buAutoNum type="arabicPeriod" startAt="2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85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Ātrums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5</a:t>
            </a:fld>
            <a:endParaRPr lang="en-US" altLang="lv-LV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86964" y="1752601"/>
            <a:ext cx="6923837" cy="437357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lv-LV" dirty="0" smtClean="0"/>
              <a:t>LV normatīvo aktu izmaiņas vairākas reizes gadā</a:t>
            </a:r>
          </a:p>
          <a:p>
            <a:pPr marL="457200" indent="-457200">
              <a:buAutoNum type="arabicPeriod"/>
            </a:pPr>
            <a:r>
              <a:rPr lang="lv-LV" dirty="0" smtClean="0"/>
              <a:t>ES  </a:t>
            </a:r>
            <a:r>
              <a:rPr lang="lv-LV" dirty="0"/>
              <a:t>normatīvo aktu izmaiņas vairākas reizes gadā</a:t>
            </a:r>
          </a:p>
          <a:p>
            <a:pPr marL="457200" indent="-457200">
              <a:buAutoNum type="arabicPeriod"/>
            </a:pPr>
            <a:r>
              <a:rPr lang="lv-LV" dirty="0" smtClean="0"/>
              <a:t>Deklarāciju iesniegšanas un apstrādes cikls</a:t>
            </a:r>
          </a:p>
          <a:p>
            <a:endParaRPr lang="lv-LV" dirty="0" smtClean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7481760"/>
              </p:ext>
            </p:extLst>
          </p:nvPr>
        </p:nvGraphicFramePr>
        <p:xfrm>
          <a:off x="5718049" y="3298953"/>
          <a:ext cx="3186989" cy="218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Praktisks piemērs</a:t>
            </a:r>
            <a:endParaRPr lang="lv-LV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6</a:t>
            </a:fld>
            <a:endParaRPr lang="en-US" altLang="lv-LV"/>
          </a:p>
        </p:txBody>
      </p:sp>
      <p:sp>
        <p:nvSpPr>
          <p:cNvPr id="7" name="Rectangle 6"/>
          <p:cNvSpPr/>
          <p:nvPr/>
        </p:nvSpPr>
        <p:spPr>
          <a:xfrm>
            <a:off x="2631758" y="2967335"/>
            <a:ext cx="69285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Gada ienākuma </a:t>
            </a:r>
          </a:p>
          <a:p>
            <a:pPr algn="ctr"/>
            <a:r>
              <a:rPr lang="lv-LV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nodokļa deklarācija</a:t>
            </a:r>
            <a:endParaRPr lang="en-US" sz="5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GID dinamika</a:t>
            </a:r>
            <a:endParaRPr lang="lv-LV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910046"/>
              </p:ext>
            </p:extLst>
          </p:nvPr>
        </p:nvGraphicFramePr>
        <p:xfrm>
          <a:off x="2114550" y="1752601"/>
          <a:ext cx="809625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7</a:t>
            </a:fld>
            <a:endParaRPr lang="en-US" altLang="lv-LV"/>
          </a:p>
        </p:txBody>
      </p:sp>
      <p:sp>
        <p:nvSpPr>
          <p:cNvPr id="7" name="TextBox 1"/>
          <p:cNvSpPr txBox="1"/>
          <p:nvPr/>
        </p:nvSpPr>
        <p:spPr>
          <a:xfrm>
            <a:off x="7156450" y="2743200"/>
            <a:ext cx="723900" cy="323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75,2</a:t>
            </a:r>
            <a:r>
              <a:rPr lang="lv-LV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lv-LV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619500" y="4133850"/>
            <a:ext cx="723900" cy="3524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49,8%</a:t>
            </a:r>
            <a:endParaRPr lang="lv-LV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372100" y="3547271"/>
            <a:ext cx="723900" cy="3238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64,1%</a:t>
            </a:r>
            <a:endParaRPr lang="lv-LV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2025" y="5667376"/>
            <a:ext cx="12477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mēneši</a:t>
            </a:r>
            <a:endParaRPr lang="lv-LV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1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Skaitļi</a:t>
            </a:r>
            <a:endParaRPr lang="lv-LV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>
                <a:solidFill>
                  <a:schemeClr val="tx2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en-US" altLang="lv-LV">
              <a:solidFill>
                <a:schemeClr val="tx2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09146" y="2004244"/>
            <a:ext cx="1035997" cy="1042289"/>
            <a:chOff x="4198634" y="2071815"/>
            <a:chExt cx="1035997" cy="10422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877" y="2071815"/>
              <a:ext cx="524806" cy="5248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98634" y="2760161"/>
              <a:ext cx="10359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94,6 %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95790" y="2004243"/>
            <a:ext cx="1040160" cy="1015172"/>
            <a:chOff x="4852997" y="1868643"/>
            <a:chExt cx="1040160" cy="10151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908" y="1868643"/>
              <a:ext cx="348111" cy="4523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52997" y="2529872"/>
              <a:ext cx="104016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5,4 %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35166" y="2692590"/>
            <a:ext cx="43349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Apstrādāto deklarāciju īpatsvars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3565" y="3201886"/>
            <a:ext cx="32342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Procesa izmaksas, EUR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0133" y="3176206"/>
            <a:ext cx="7392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0,06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5791" y="3176205"/>
            <a:ext cx="6496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3566" y="3728632"/>
            <a:ext cx="32342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Procesa sarežģītība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9084" y="3728633"/>
            <a:ext cx="32342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vienkāršs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8621" y="3704441"/>
            <a:ext cx="32342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sarežģīts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02650" y="5319338"/>
            <a:ext cx="584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Robota darbu pārbauda izlases kārtībā!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35336" y="3124118"/>
            <a:ext cx="3793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72561" y="4303725"/>
            <a:ext cx="42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*- ieguldījumi VID IS uzlabošanā</a:t>
            </a:r>
          </a:p>
        </p:txBody>
      </p:sp>
    </p:spTree>
    <p:extLst>
      <p:ext uri="{BB962C8B-B14F-4D97-AF65-F5344CB8AC3E}">
        <p14:creationId xmlns:p14="http://schemas.microsoft.com/office/powerpoint/2010/main" val="316424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Informācijas sistēmu atbalsts  </a:t>
            </a: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620619"/>
              </p:ext>
            </p:extLst>
          </p:nvPr>
        </p:nvGraphicFramePr>
        <p:xfrm>
          <a:off x="3572933" y="1392243"/>
          <a:ext cx="6096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467C44-140F-4DCE-A22E-8EF0A7CB2FC5}" type="slidenum">
              <a:rPr lang="en-US" altLang="lv-LV" smtClean="0"/>
              <a:pPr/>
              <a:t>9</a:t>
            </a:fld>
            <a:endParaRPr lang="en-US" altLang="lv-LV"/>
          </a:p>
        </p:txBody>
      </p:sp>
      <p:sp>
        <p:nvSpPr>
          <p:cNvPr id="9" name="TextBox 8"/>
          <p:cNvSpPr txBox="1"/>
          <p:nvPr/>
        </p:nvSpPr>
        <p:spPr>
          <a:xfrm>
            <a:off x="3064933" y="5688671"/>
            <a:ext cx="690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Visas sistēmas darbu saņem un nodod bez cilvēka starpniecības!</a:t>
            </a:r>
          </a:p>
        </p:txBody>
      </p:sp>
    </p:spTree>
    <p:extLst>
      <p:ext uri="{BB962C8B-B14F-4D97-AF65-F5344CB8AC3E}">
        <p14:creationId xmlns:p14="http://schemas.microsoft.com/office/powerpoint/2010/main" val="3309097514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36_26_prezentacija_lv [Compatibility Mode]" id="{D1017C15-F9AD-47BB-B611-6ADDB6545AD4}" vid="{AF25C04A-3A03-4A21-B173-ACB643161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936_26_prezentacija_lv</Template>
  <TotalTime>1182</TotalTime>
  <Words>515</Words>
  <Application>Microsoft Office PowerPoint</Application>
  <PresentationFormat>Platekrāna</PresentationFormat>
  <Paragraphs>161</Paragraphs>
  <Slides>16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89_Prezentacija_templateLV</vt:lpstr>
      <vt:lpstr>Valsts ieņēmumu dienests kā digitālās transformācijas līderis</vt:lpstr>
      <vt:lpstr>Kā strādā digitālā transformācija</vt:lpstr>
      <vt:lpstr>PowerPoint prezentācija</vt:lpstr>
      <vt:lpstr>Kāpēc VID dara?</vt:lpstr>
      <vt:lpstr>Ātrums</vt:lpstr>
      <vt:lpstr>Praktisks piemērs</vt:lpstr>
      <vt:lpstr>GID dinamika</vt:lpstr>
      <vt:lpstr>Skaitļi</vt:lpstr>
      <vt:lpstr>Informācijas sistēmu atbalsts  </vt:lpstr>
      <vt:lpstr>Praktiskie padomi</vt:lpstr>
      <vt:lpstr>Mīti</vt:lpstr>
      <vt:lpstr>Mīti un realitāte</vt:lpstr>
      <vt:lpstr>Automatizācijas potenciāls iekļauj ne tikai fiziskus uzdevumus </vt:lpstr>
      <vt:lpstr>Nerutīnas prasmes kļūst īpaši būtiskas, kad automatizācijas potenciāls ir atgūts </vt:lpstr>
      <vt:lpstr>Kas mums palīdzēs nākotnē</vt:lpstr>
      <vt:lpstr>PowerPoint prezentācija</vt:lpstr>
    </vt:vector>
  </TitlesOfParts>
  <Company>Valsts ieņēmumu dienests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Narnicka</dc:creator>
  <cp:lastModifiedBy>Ilma Elsberga</cp:lastModifiedBy>
  <cp:revision>35</cp:revision>
  <dcterms:created xsi:type="dcterms:W3CDTF">2017-10-26T06:59:30Z</dcterms:created>
  <dcterms:modified xsi:type="dcterms:W3CDTF">2018-06-11T09:01:19Z</dcterms:modified>
</cp:coreProperties>
</file>